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x="18288000" cy="10287000"/>
  <p:notesSz cx="6858000" cy="9144000"/>
  <p:embeddedFontLst>
    <p:embeddedFont>
      <p:font typeface="Poppins Semi-Bold" charset="1" panose="00000700000000000000"/>
      <p:regular r:id="rId25"/>
    </p:embeddedFont>
    <p:embeddedFont>
      <p:font typeface="Poppins" charset="1" panose="00000500000000000000"/>
      <p:regular r:id="rId26"/>
    </p:embeddedFont>
    <p:embeddedFont>
      <p:font typeface="Poppins Bold" charset="1" panose="00000800000000000000"/>
      <p:regular r:id="rId27"/>
    </p:embeddedFont>
    <p:embeddedFont>
      <p:font typeface="Poppins Ultra-Bold" charset="1" panose="00000900000000000000"/>
      <p:regular r:id="rId28"/>
    </p:embeddedFont>
    <p:embeddedFont>
      <p:font typeface="Canva Sans" charset="1" panose="020B0503030501040103"/>
      <p:regular r:id="rId29"/>
    </p:embeddedFont>
    <p:embeddedFont>
      <p:font typeface="Canva Sans Bold" charset="1" panose="020B0803030501040103"/>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png" Type="http://schemas.openxmlformats.org/officeDocument/2006/relationships/image"/><Relationship Id="rId4" Target="../media/image10.svg" Type="http://schemas.openxmlformats.org/officeDocument/2006/relationships/image"/><Relationship Id="rId5" Target="../media/image11.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pn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9.png" Type="http://schemas.openxmlformats.org/officeDocument/2006/relationships/image"/><Relationship Id="rId4" Target="../media/image10.svg" Type="http://schemas.openxmlformats.org/officeDocument/2006/relationships/image"/><Relationship Id="rId5" Target="../media/image11.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8.png" Type="http://schemas.openxmlformats.org/officeDocument/2006/relationships/image"/><Relationship Id="rId4" Target="../media/image19.png" Type="http://schemas.openxmlformats.org/officeDocument/2006/relationships/image"/><Relationship Id="rId5" Target="../media/image20.png" Type="http://schemas.openxmlformats.org/officeDocument/2006/relationships/image"/><Relationship Id="rId6" Target="../media/image21.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 Id="rId3" Target="../media/image9.png" Type="http://schemas.openxmlformats.org/officeDocument/2006/relationships/image"/><Relationship Id="rId4" Target="../media/image10.svg" Type="http://schemas.openxmlformats.org/officeDocument/2006/relationships/image"/><Relationship Id="rId5" Target="../media/image11.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8.pn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23.png" Type="http://schemas.openxmlformats.org/officeDocument/2006/relationships/image"/><Relationship Id="rId5" Target="../media/image24.png" Type="http://schemas.openxmlformats.org/officeDocument/2006/relationships/image"/><Relationship Id="rId6" Target="../media/image25.svg" Type="http://schemas.openxmlformats.org/officeDocument/2006/relationships/image"/><Relationship Id="rId7" Target="../media/image26.png" Type="http://schemas.openxmlformats.org/officeDocument/2006/relationships/image"/><Relationship Id="rId8" Target="../media/image27.svg" Type="http://schemas.openxmlformats.org/officeDocument/2006/relationships/image"/><Relationship Id="rId9" Target="../media/image11.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29.png" Type="http://schemas.openxmlformats.org/officeDocument/2006/relationships/image"/><Relationship Id="rId4" Target="../media/image30.png" Type="http://schemas.openxmlformats.org/officeDocument/2006/relationships/image"/><Relationship Id="rId5" Target="../media/image31.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2.png" Type="http://schemas.openxmlformats.org/officeDocument/2006/relationships/image"/><Relationship Id="rId3" Target="../media/image33.svg" Type="http://schemas.openxmlformats.org/officeDocument/2006/relationships/image"/><Relationship Id="rId4" Target="../media/image34.png" Type="http://schemas.openxmlformats.org/officeDocument/2006/relationships/image"/><Relationship Id="rId5" Target="../media/image35.svg" Type="http://schemas.openxmlformats.org/officeDocument/2006/relationships/image"/><Relationship Id="rId6" Target="../media/image36.png" Type="http://schemas.openxmlformats.org/officeDocument/2006/relationships/image"/><Relationship Id="rId7" Target="../media/image37.svg" Type="http://schemas.openxmlformats.org/officeDocument/2006/relationships/image"/><Relationship Id="rId8" Target="../media/image11.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8.png" Type="http://schemas.openxmlformats.org/officeDocument/2006/relationships/image"/><Relationship Id="rId3" Target="../media/image39.png" Type="http://schemas.openxmlformats.org/officeDocument/2006/relationships/image"/><Relationship Id="rId4" Target="../media/image21.png" Type="http://schemas.openxmlformats.org/officeDocument/2006/relationships/image"/><Relationship Id="rId5" Target="../media/image40.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41.png" Type="http://schemas.openxmlformats.org/officeDocument/2006/relationships/image"/><Relationship Id="rId4" Target="../media/image42.svg" Type="http://schemas.openxmlformats.org/officeDocument/2006/relationships/image"/><Relationship Id="rId5" Target="../media/image43.png" Type="http://schemas.openxmlformats.org/officeDocument/2006/relationships/image"/><Relationship Id="rId6" Target="../media/image44.svg" Type="http://schemas.openxmlformats.org/officeDocument/2006/relationships/image"/><Relationship Id="rId7" Target="../media/image45.png" Type="http://schemas.openxmlformats.org/officeDocument/2006/relationships/image"/><Relationship Id="rId8" Target="../media/image46.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0.jpeg" Type="http://schemas.openxmlformats.org/officeDocument/2006/relationships/image"/><Relationship Id="rId11" Target="../media/image51.jpeg" Type="http://schemas.openxmlformats.org/officeDocument/2006/relationships/image"/><Relationship Id="rId2" Target="../media/image11.png" Type="http://schemas.openxmlformats.org/officeDocument/2006/relationships/image"/><Relationship Id="rId3" Target="../media/image41.png" Type="http://schemas.openxmlformats.org/officeDocument/2006/relationships/image"/><Relationship Id="rId4" Target="../media/image42.svg" Type="http://schemas.openxmlformats.org/officeDocument/2006/relationships/image"/><Relationship Id="rId5" Target="../media/image43.png" Type="http://schemas.openxmlformats.org/officeDocument/2006/relationships/image"/><Relationship Id="rId6" Target="../media/image44.svg" Type="http://schemas.openxmlformats.org/officeDocument/2006/relationships/image"/><Relationship Id="rId7" Target="../media/image47.png" Type="http://schemas.openxmlformats.org/officeDocument/2006/relationships/image"/><Relationship Id="rId8" Target="../media/image48.png" Type="http://schemas.openxmlformats.org/officeDocument/2006/relationships/image"/><Relationship Id="rId9" Target="../media/image49.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2" Target="../media/image52.png" Type="http://schemas.openxmlformats.org/officeDocument/2006/relationships/image"/><Relationship Id="rId3" Target="../media/image53.svg" Type="http://schemas.openxmlformats.org/officeDocument/2006/relationships/image"/><Relationship Id="rId4" Target="../media/image54.png" Type="http://schemas.openxmlformats.org/officeDocument/2006/relationships/image"/><Relationship Id="rId5" Target="../media/image55.svg" Type="http://schemas.openxmlformats.org/officeDocument/2006/relationships/image"/><Relationship Id="rId6" Target="../media/image56.png" Type="http://schemas.openxmlformats.org/officeDocument/2006/relationships/image"/><Relationship Id="rId7" Target="../media/image57.svg" Type="http://schemas.openxmlformats.org/officeDocument/2006/relationships/image"/><Relationship Id="rId8" Target="../media/image58.png" Type="http://schemas.openxmlformats.org/officeDocument/2006/relationships/image"/><Relationship Id="rId9" Target="../media/image59.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8.png" Type="http://schemas.openxmlformats.org/officeDocument/2006/relationships/image"/><Relationship Id="rId11" Target="../media/image69.svg" Type="http://schemas.openxmlformats.org/officeDocument/2006/relationships/image"/><Relationship Id="rId12" Target="../media/image70.png" Type="http://schemas.openxmlformats.org/officeDocument/2006/relationships/image"/><Relationship Id="rId13" Target="../media/image71.svg" Type="http://schemas.openxmlformats.org/officeDocument/2006/relationships/image"/><Relationship Id="rId14" Target="../media/image11.png" Type="http://schemas.openxmlformats.org/officeDocument/2006/relationships/image"/><Relationship Id="rId2" Target="../media/image60.png" Type="http://schemas.openxmlformats.org/officeDocument/2006/relationships/image"/><Relationship Id="rId3" Target="../media/image61.svg" Type="http://schemas.openxmlformats.org/officeDocument/2006/relationships/image"/><Relationship Id="rId4" Target="../media/image62.png" Type="http://schemas.openxmlformats.org/officeDocument/2006/relationships/image"/><Relationship Id="rId5" Target="../media/image63.svg" Type="http://schemas.openxmlformats.org/officeDocument/2006/relationships/image"/><Relationship Id="rId6" Target="../media/image64.png" Type="http://schemas.openxmlformats.org/officeDocument/2006/relationships/image"/><Relationship Id="rId7" Target="../media/image65.svg" Type="http://schemas.openxmlformats.org/officeDocument/2006/relationships/image"/><Relationship Id="rId8" Target="../media/image66.png" Type="http://schemas.openxmlformats.org/officeDocument/2006/relationships/image"/><Relationship Id="rId9" Target="../media/image67.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0.png" Type="http://schemas.openxmlformats.org/officeDocument/2006/relationships/image"/><Relationship Id="rId11" Target="../media/image81.svg" Type="http://schemas.openxmlformats.org/officeDocument/2006/relationships/image"/><Relationship Id="rId12" Target="../media/image11.png" Type="http://schemas.openxmlformats.org/officeDocument/2006/relationships/image"/><Relationship Id="rId2" Target="../media/image72.png" Type="http://schemas.openxmlformats.org/officeDocument/2006/relationships/image"/><Relationship Id="rId3" Target="../media/image73.svg" Type="http://schemas.openxmlformats.org/officeDocument/2006/relationships/image"/><Relationship Id="rId4" Target="../media/image74.png" Type="http://schemas.openxmlformats.org/officeDocument/2006/relationships/image"/><Relationship Id="rId5" Target="../media/image75.svg" Type="http://schemas.openxmlformats.org/officeDocument/2006/relationships/image"/><Relationship Id="rId6" Target="../media/image76.png" Type="http://schemas.openxmlformats.org/officeDocument/2006/relationships/image"/><Relationship Id="rId7" Target="../media/image77.svg" Type="http://schemas.openxmlformats.org/officeDocument/2006/relationships/image"/><Relationship Id="rId8" Target="../media/image78.png" Type="http://schemas.openxmlformats.org/officeDocument/2006/relationships/image"/><Relationship Id="rId9" Target="../media/image79.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0.png" Type="http://schemas.openxmlformats.org/officeDocument/2006/relationships/image"/><Relationship Id="rId11" Target="../media/image81.svg" Type="http://schemas.openxmlformats.org/officeDocument/2006/relationships/image"/><Relationship Id="rId12" Target="../media/image11.png" Type="http://schemas.openxmlformats.org/officeDocument/2006/relationships/image"/><Relationship Id="rId2" Target="../media/image82.png" Type="http://schemas.openxmlformats.org/officeDocument/2006/relationships/image"/><Relationship Id="rId3" Target="../media/image83.svg" Type="http://schemas.openxmlformats.org/officeDocument/2006/relationships/image"/><Relationship Id="rId4" Target="../media/image74.png" Type="http://schemas.openxmlformats.org/officeDocument/2006/relationships/image"/><Relationship Id="rId5" Target="../media/image75.svg" Type="http://schemas.openxmlformats.org/officeDocument/2006/relationships/image"/><Relationship Id="rId6" Target="../media/image76.png" Type="http://schemas.openxmlformats.org/officeDocument/2006/relationships/image"/><Relationship Id="rId7" Target="../media/image77.svg" Type="http://schemas.openxmlformats.org/officeDocument/2006/relationships/image"/><Relationship Id="rId8" Target="../media/image78.png" Type="http://schemas.openxmlformats.org/officeDocument/2006/relationships/image"/><Relationship Id="rId9" Target="../media/image79.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4.png" Type="http://schemas.openxmlformats.org/officeDocument/2006/relationships/image"/><Relationship Id="rId3" Target="../media/image11.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8.png" Type="http://schemas.openxmlformats.org/officeDocument/2006/relationships/image"/><Relationship Id="rId4" Target="../media/image19.png" Type="http://schemas.openxmlformats.org/officeDocument/2006/relationships/image"/><Relationship Id="rId5" Target="../media/image85.png" Type="http://schemas.openxmlformats.org/officeDocument/2006/relationships/image"/><Relationship Id="rId6" Target="../media/image86.png" Type="http://schemas.openxmlformats.org/officeDocument/2006/relationships/image"/><Relationship Id="rId7" Target="../media/image20.png" Type="http://schemas.openxmlformats.org/officeDocument/2006/relationships/image"/><Relationship Id="rId8" Target="../media/image2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9FBFF"/>
        </a:solidFill>
      </p:bgPr>
    </p:bg>
    <p:spTree>
      <p:nvGrpSpPr>
        <p:cNvPr id="1" name=""/>
        <p:cNvGrpSpPr/>
        <p:nvPr/>
      </p:nvGrpSpPr>
      <p:grpSpPr>
        <a:xfrm>
          <a:off x="0" y="0"/>
          <a:ext cx="0" cy="0"/>
          <a:chOff x="0" y="0"/>
          <a:chExt cx="0" cy="0"/>
        </a:xfrm>
      </p:grpSpPr>
      <p:grpSp>
        <p:nvGrpSpPr>
          <p:cNvPr name="Group 2" id="2"/>
          <p:cNvGrpSpPr/>
          <p:nvPr/>
        </p:nvGrpSpPr>
        <p:grpSpPr>
          <a:xfrm rot="0">
            <a:off x="-2029077" y="-2141273"/>
            <a:ext cx="7653957" cy="7653957"/>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35B120">
                  <a:alpha val="49804"/>
                </a:srgbClr>
              </a:solidFill>
              <a:prstDash val="solid"/>
              <a:miter/>
            </a:ln>
          </p:spPr>
        </p:sp>
        <p:sp>
          <p:nvSpPr>
            <p:cNvPr name="TextBox 4" id="4"/>
            <p:cNvSpPr txBox="true"/>
            <p:nvPr/>
          </p:nvSpPr>
          <p:spPr>
            <a:xfrm>
              <a:off x="76200" y="9525"/>
              <a:ext cx="660400" cy="727075"/>
            </a:xfrm>
            <a:prstGeom prst="rect">
              <a:avLst/>
            </a:prstGeom>
          </p:spPr>
          <p:txBody>
            <a:bodyPr anchor="ctr" rtlCol="false" tIns="50800" lIns="50800" bIns="50800" rIns="50800"/>
            <a:lstStyle/>
            <a:p>
              <a:pPr algn="ctr">
                <a:lnSpc>
                  <a:spcPts val="3499"/>
                </a:lnSpc>
              </a:pPr>
            </a:p>
          </p:txBody>
        </p:sp>
      </p:grpSp>
      <p:grpSp>
        <p:nvGrpSpPr>
          <p:cNvPr name="Group 5" id="5"/>
          <p:cNvGrpSpPr/>
          <p:nvPr/>
        </p:nvGrpSpPr>
        <p:grpSpPr>
          <a:xfrm rot="0">
            <a:off x="6756399" y="5512684"/>
            <a:ext cx="7653957" cy="7653957"/>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35B120">
                  <a:alpha val="49804"/>
                </a:srgbClr>
              </a:solidFill>
              <a:prstDash val="solid"/>
              <a:miter/>
            </a:ln>
          </p:spPr>
        </p:sp>
        <p:sp>
          <p:nvSpPr>
            <p:cNvPr name="TextBox 7" id="7"/>
            <p:cNvSpPr txBox="true"/>
            <p:nvPr/>
          </p:nvSpPr>
          <p:spPr>
            <a:xfrm>
              <a:off x="76200" y="9525"/>
              <a:ext cx="660400" cy="727075"/>
            </a:xfrm>
            <a:prstGeom prst="rect">
              <a:avLst/>
            </a:prstGeom>
          </p:spPr>
          <p:txBody>
            <a:bodyPr anchor="ctr" rtlCol="false" tIns="50800" lIns="50800" bIns="50800" rIns="50800"/>
            <a:lstStyle/>
            <a:p>
              <a:pPr algn="ctr">
                <a:lnSpc>
                  <a:spcPts val="3499"/>
                </a:lnSpc>
              </a:pPr>
            </a:p>
          </p:txBody>
        </p:sp>
      </p:grpSp>
      <p:sp>
        <p:nvSpPr>
          <p:cNvPr name="TextBox 8" id="8"/>
          <p:cNvSpPr txBox="true"/>
          <p:nvPr/>
        </p:nvSpPr>
        <p:spPr>
          <a:xfrm rot="0">
            <a:off x="1035871" y="2845566"/>
            <a:ext cx="10050343" cy="3074236"/>
          </a:xfrm>
          <a:prstGeom prst="rect">
            <a:avLst/>
          </a:prstGeom>
        </p:spPr>
        <p:txBody>
          <a:bodyPr anchor="t" rtlCol="false" tIns="0" lIns="0" bIns="0" rIns="0">
            <a:spAutoFit/>
          </a:bodyPr>
          <a:lstStyle/>
          <a:p>
            <a:pPr algn="l">
              <a:lnSpc>
                <a:spcPts val="11321"/>
              </a:lnSpc>
            </a:pPr>
            <a:r>
              <a:rPr lang="en-US" sz="12044" spc="-481" b="true">
                <a:solidFill>
                  <a:srgbClr val="212938"/>
                </a:solidFill>
                <a:latin typeface="Poppins Semi-Bold"/>
                <a:ea typeface="Poppins Semi-Bold"/>
                <a:cs typeface="Poppins Semi-Bold"/>
                <a:sym typeface="Poppins Semi-Bold"/>
              </a:rPr>
              <a:t>Pitch Deck Sunumu</a:t>
            </a:r>
          </a:p>
        </p:txBody>
      </p:sp>
      <p:grpSp>
        <p:nvGrpSpPr>
          <p:cNvPr name="Group 9" id="9"/>
          <p:cNvGrpSpPr/>
          <p:nvPr/>
        </p:nvGrpSpPr>
        <p:grpSpPr>
          <a:xfrm rot="160987">
            <a:off x="1050919" y="6230314"/>
            <a:ext cx="9984216" cy="876709"/>
            <a:chOff x="0" y="0"/>
            <a:chExt cx="2629588" cy="230903"/>
          </a:xfrm>
        </p:grpSpPr>
        <p:sp>
          <p:nvSpPr>
            <p:cNvPr name="Freeform 10" id="10"/>
            <p:cNvSpPr/>
            <p:nvPr/>
          </p:nvSpPr>
          <p:spPr>
            <a:xfrm flipH="false" flipV="false" rot="0">
              <a:off x="0" y="0"/>
              <a:ext cx="2629588" cy="230903"/>
            </a:xfrm>
            <a:custGeom>
              <a:avLst/>
              <a:gdLst/>
              <a:ahLst/>
              <a:cxnLst/>
              <a:rect r="r" b="b" t="t" l="l"/>
              <a:pathLst>
                <a:path h="230903" w="2629588">
                  <a:moveTo>
                    <a:pt x="77542" y="0"/>
                  </a:moveTo>
                  <a:lnTo>
                    <a:pt x="2552046" y="0"/>
                  </a:lnTo>
                  <a:cubicBezTo>
                    <a:pt x="2594871" y="0"/>
                    <a:pt x="2629588" y="34717"/>
                    <a:pt x="2629588" y="77542"/>
                  </a:cubicBezTo>
                  <a:lnTo>
                    <a:pt x="2629588" y="153361"/>
                  </a:lnTo>
                  <a:cubicBezTo>
                    <a:pt x="2629588" y="173927"/>
                    <a:pt x="2621418" y="193650"/>
                    <a:pt x="2606876" y="208191"/>
                  </a:cubicBezTo>
                  <a:cubicBezTo>
                    <a:pt x="2592334" y="222733"/>
                    <a:pt x="2572611" y="230903"/>
                    <a:pt x="2552046" y="230903"/>
                  </a:cubicBezTo>
                  <a:lnTo>
                    <a:pt x="77542" y="230903"/>
                  </a:lnTo>
                  <a:cubicBezTo>
                    <a:pt x="34717" y="230903"/>
                    <a:pt x="0" y="196186"/>
                    <a:pt x="0" y="153361"/>
                  </a:cubicBezTo>
                  <a:lnTo>
                    <a:pt x="0" y="77542"/>
                  </a:lnTo>
                  <a:cubicBezTo>
                    <a:pt x="0" y="56976"/>
                    <a:pt x="8170" y="37253"/>
                    <a:pt x="22711" y="22711"/>
                  </a:cubicBezTo>
                  <a:cubicBezTo>
                    <a:pt x="37253" y="8170"/>
                    <a:pt x="56976" y="0"/>
                    <a:pt x="77542" y="0"/>
                  </a:cubicBezTo>
                  <a:close/>
                </a:path>
              </a:pathLst>
            </a:custGeom>
            <a:solidFill>
              <a:srgbClr val="35B120"/>
            </a:solidFill>
          </p:spPr>
        </p:sp>
        <p:sp>
          <p:nvSpPr>
            <p:cNvPr name="TextBox 11" id="11"/>
            <p:cNvSpPr txBox="true"/>
            <p:nvPr/>
          </p:nvSpPr>
          <p:spPr>
            <a:xfrm>
              <a:off x="0" y="-38100"/>
              <a:ext cx="2629588" cy="269003"/>
            </a:xfrm>
            <a:prstGeom prst="rect">
              <a:avLst/>
            </a:prstGeom>
          </p:spPr>
          <p:txBody>
            <a:bodyPr anchor="ctr" rtlCol="false" tIns="50800" lIns="50800" bIns="50800" rIns="50800"/>
            <a:lstStyle/>
            <a:p>
              <a:pPr algn="ctr">
                <a:lnSpc>
                  <a:spcPts val="2659"/>
                </a:lnSpc>
                <a:spcBef>
                  <a:spcPct val="0"/>
                </a:spcBef>
              </a:pPr>
            </a:p>
          </p:txBody>
        </p:sp>
      </p:grpSp>
      <p:grpSp>
        <p:nvGrpSpPr>
          <p:cNvPr name="Group 12" id="12"/>
          <p:cNvGrpSpPr/>
          <p:nvPr/>
        </p:nvGrpSpPr>
        <p:grpSpPr>
          <a:xfrm rot="416864">
            <a:off x="9609207" y="3431440"/>
            <a:ext cx="1511675" cy="743056"/>
            <a:chOff x="0" y="0"/>
            <a:chExt cx="398137" cy="195702"/>
          </a:xfrm>
        </p:grpSpPr>
        <p:sp>
          <p:nvSpPr>
            <p:cNvPr name="Freeform 13" id="13"/>
            <p:cNvSpPr/>
            <p:nvPr/>
          </p:nvSpPr>
          <p:spPr>
            <a:xfrm flipH="false" flipV="false" rot="0">
              <a:off x="0" y="0"/>
              <a:ext cx="398137" cy="195702"/>
            </a:xfrm>
            <a:custGeom>
              <a:avLst/>
              <a:gdLst/>
              <a:ahLst/>
              <a:cxnLst/>
              <a:rect r="r" b="b" t="t" l="l"/>
              <a:pathLst>
                <a:path h="195702" w="398137">
                  <a:moveTo>
                    <a:pt x="97851" y="0"/>
                  </a:moveTo>
                  <a:lnTo>
                    <a:pt x="300286" y="0"/>
                  </a:lnTo>
                  <a:cubicBezTo>
                    <a:pt x="326237" y="0"/>
                    <a:pt x="351126" y="10309"/>
                    <a:pt x="369477" y="28660"/>
                  </a:cubicBezTo>
                  <a:cubicBezTo>
                    <a:pt x="387827" y="47011"/>
                    <a:pt x="398137" y="71899"/>
                    <a:pt x="398137" y="97851"/>
                  </a:cubicBezTo>
                  <a:lnTo>
                    <a:pt x="398137" y="97851"/>
                  </a:lnTo>
                  <a:cubicBezTo>
                    <a:pt x="398137" y="151893"/>
                    <a:pt x="354327" y="195702"/>
                    <a:pt x="300286" y="195702"/>
                  </a:cubicBezTo>
                  <a:lnTo>
                    <a:pt x="97851" y="195702"/>
                  </a:lnTo>
                  <a:cubicBezTo>
                    <a:pt x="43809" y="195702"/>
                    <a:pt x="0" y="151893"/>
                    <a:pt x="0" y="97851"/>
                  </a:cubicBezTo>
                  <a:lnTo>
                    <a:pt x="0" y="97851"/>
                  </a:lnTo>
                  <a:cubicBezTo>
                    <a:pt x="0" y="43809"/>
                    <a:pt x="43809" y="0"/>
                    <a:pt x="97851" y="0"/>
                  </a:cubicBezTo>
                  <a:close/>
                </a:path>
              </a:pathLst>
            </a:custGeom>
            <a:solidFill>
              <a:srgbClr val="9BF035"/>
            </a:solidFill>
          </p:spPr>
        </p:sp>
        <p:sp>
          <p:nvSpPr>
            <p:cNvPr name="TextBox 14" id="14"/>
            <p:cNvSpPr txBox="true"/>
            <p:nvPr/>
          </p:nvSpPr>
          <p:spPr>
            <a:xfrm>
              <a:off x="0" y="-38100"/>
              <a:ext cx="398137" cy="233802"/>
            </a:xfrm>
            <a:prstGeom prst="rect">
              <a:avLst/>
            </a:prstGeom>
          </p:spPr>
          <p:txBody>
            <a:bodyPr anchor="ctr" rtlCol="false" tIns="50800" lIns="50800" bIns="50800" rIns="50800"/>
            <a:lstStyle/>
            <a:p>
              <a:pPr algn="ctr">
                <a:lnSpc>
                  <a:spcPts val="2659"/>
                </a:lnSpc>
                <a:spcBef>
                  <a:spcPct val="0"/>
                </a:spcBef>
              </a:pPr>
            </a:p>
          </p:txBody>
        </p:sp>
      </p:grpSp>
      <p:grpSp>
        <p:nvGrpSpPr>
          <p:cNvPr name="Group 15" id="15"/>
          <p:cNvGrpSpPr/>
          <p:nvPr/>
        </p:nvGrpSpPr>
        <p:grpSpPr>
          <a:xfrm rot="3454004">
            <a:off x="10748405" y="7358904"/>
            <a:ext cx="823736" cy="823736"/>
            <a:chOff x="0" y="0"/>
            <a:chExt cx="1098315" cy="1098315"/>
          </a:xfrm>
        </p:grpSpPr>
        <p:grpSp>
          <p:nvGrpSpPr>
            <p:cNvPr name="Group 16" id="16"/>
            <p:cNvGrpSpPr/>
            <p:nvPr/>
          </p:nvGrpSpPr>
          <p:grpSpPr>
            <a:xfrm rot="-918835">
              <a:off x="102179" y="102179"/>
              <a:ext cx="893956" cy="893956"/>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12938"/>
              </a:solidFill>
            </p:spPr>
          </p:sp>
          <p:sp>
            <p:nvSpPr>
              <p:cNvPr name="TextBox 18" id="18"/>
              <p:cNvSpPr txBox="true"/>
              <p:nvPr/>
            </p:nvSpPr>
            <p:spPr>
              <a:xfrm>
                <a:off x="76200" y="28575"/>
                <a:ext cx="660400" cy="708025"/>
              </a:xfrm>
              <a:prstGeom prst="rect">
                <a:avLst/>
              </a:prstGeom>
            </p:spPr>
            <p:txBody>
              <a:bodyPr anchor="ctr" rtlCol="false" tIns="50800" lIns="50800" bIns="50800" rIns="50800"/>
              <a:lstStyle/>
              <a:p>
                <a:pPr algn="ctr">
                  <a:lnSpc>
                    <a:spcPts val="3499"/>
                  </a:lnSpc>
                </a:pPr>
              </a:p>
            </p:txBody>
          </p:sp>
        </p:grpSp>
        <p:sp>
          <p:nvSpPr>
            <p:cNvPr name="Freeform 19" id="19"/>
            <p:cNvSpPr/>
            <p:nvPr/>
          </p:nvSpPr>
          <p:spPr>
            <a:xfrm flipH="false" flipV="false" rot="-918835">
              <a:off x="378748" y="378748"/>
              <a:ext cx="340818" cy="340818"/>
            </a:xfrm>
            <a:custGeom>
              <a:avLst/>
              <a:gdLst/>
              <a:ahLst/>
              <a:cxnLst/>
              <a:rect r="r" b="b" t="t" l="l"/>
              <a:pathLst>
                <a:path h="340818" w="340818">
                  <a:moveTo>
                    <a:pt x="0" y="0"/>
                  </a:moveTo>
                  <a:lnTo>
                    <a:pt x="340818" y="0"/>
                  </a:lnTo>
                  <a:lnTo>
                    <a:pt x="340818" y="340818"/>
                  </a:lnTo>
                  <a:lnTo>
                    <a:pt x="0" y="3408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sp>
        <p:nvSpPr>
          <p:cNvPr name="Freeform 20" id="20"/>
          <p:cNvSpPr/>
          <p:nvPr/>
        </p:nvSpPr>
        <p:spPr>
          <a:xfrm flipH="false" flipV="false" rot="0">
            <a:off x="12263816" y="0"/>
            <a:ext cx="12337499" cy="10430795"/>
          </a:xfrm>
          <a:custGeom>
            <a:avLst/>
            <a:gdLst/>
            <a:ahLst/>
            <a:cxnLst/>
            <a:rect r="r" b="b" t="t" l="l"/>
            <a:pathLst>
              <a:path h="10430795" w="12337499">
                <a:moveTo>
                  <a:pt x="0" y="0"/>
                </a:moveTo>
                <a:lnTo>
                  <a:pt x="12337499" y="0"/>
                </a:lnTo>
                <a:lnTo>
                  <a:pt x="12337499" y="10430795"/>
                </a:lnTo>
                <a:lnTo>
                  <a:pt x="0" y="104307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1" id="21"/>
          <p:cNvSpPr/>
          <p:nvPr/>
        </p:nvSpPr>
        <p:spPr>
          <a:xfrm flipH="false" flipV="false" rot="0">
            <a:off x="1080237" y="774345"/>
            <a:ext cx="1435327" cy="1435327"/>
          </a:xfrm>
          <a:custGeom>
            <a:avLst/>
            <a:gdLst/>
            <a:ahLst/>
            <a:cxnLst/>
            <a:rect r="r" b="b" t="t" l="l"/>
            <a:pathLst>
              <a:path h="1435327" w="1435327">
                <a:moveTo>
                  <a:pt x="0" y="0"/>
                </a:moveTo>
                <a:lnTo>
                  <a:pt x="1435328" y="0"/>
                </a:lnTo>
                <a:lnTo>
                  <a:pt x="1435328" y="1435327"/>
                </a:lnTo>
                <a:lnTo>
                  <a:pt x="0" y="1435327"/>
                </a:lnTo>
                <a:lnTo>
                  <a:pt x="0" y="0"/>
                </a:lnTo>
                <a:close/>
              </a:path>
            </a:pathLst>
          </a:custGeom>
          <a:blipFill>
            <a:blip r:embed="rId6"/>
            <a:stretch>
              <a:fillRect l="0" t="0" r="0" b="0"/>
            </a:stretch>
          </a:blipFill>
        </p:spPr>
      </p:sp>
      <p:sp>
        <p:nvSpPr>
          <p:cNvPr name="TextBox 22" id="22"/>
          <p:cNvSpPr txBox="true"/>
          <p:nvPr/>
        </p:nvSpPr>
        <p:spPr>
          <a:xfrm rot="160987">
            <a:off x="1265697" y="6402383"/>
            <a:ext cx="9667396" cy="441325"/>
          </a:xfrm>
          <a:prstGeom prst="rect">
            <a:avLst/>
          </a:prstGeom>
        </p:spPr>
        <p:txBody>
          <a:bodyPr anchor="t" rtlCol="false" tIns="0" lIns="0" bIns="0" rIns="0">
            <a:spAutoFit/>
          </a:bodyPr>
          <a:lstStyle/>
          <a:p>
            <a:pPr algn="ctr">
              <a:lnSpc>
                <a:spcPts val="3499"/>
              </a:lnSpc>
              <a:spcBef>
                <a:spcPct val="0"/>
              </a:spcBef>
            </a:pPr>
            <a:r>
              <a:rPr lang="en-US" sz="2499" spc="-99">
                <a:solidFill>
                  <a:srgbClr val="FFFFFF"/>
                </a:solidFill>
                <a:latin typeface="Poppins"/>
                <a:ea typeface="Poppins"/>
                <a:cs typeface="Poppins"/>
                <a:sym typeface="Poppins"/>
              </a:rPr>
              <a:t>Gerçek Zamanlı Tarım Desteğiyle Tarımda Devrim Yaratıyoruz</a:t>
            </a:r>
          </a:p>
        </p:txBody>
      </p:sp>
      <p:sp>
        <p:nvSpPr>
          <p:cNvPr name="TextBox 23" id="23"/>
          <p:cNvSpPr txBox="true"/>
          <p:nvPr/>
        </p:nvSpPr>
        <p:spPr>
          <a:xfrm rot="416864">
            <a:off x="9817734" y="3549214"/>
            <a:ext cx="1102693" cy="441271"/>
          </a:xfrm>
          <a:prstGeom prst="rect">
            <a:avLst/>
          </a:prstGeom>
        </p:spPr>
        <p:txBody>
          <a:bodyPr anchor="t" rtlCol="false" tIns="0" lIns="0" bIns="0" rIns="0">
            <a:spAutoFit/>
          </a:bodyPr>
          <a:lstStyle/>
          <a:p>
            <a:pPr algn="ctr">
              <a:lnSpc>
                <a:spcPts val="3499"/>
              </a:lnSpc>
              <a:spcBef>
                <a:spcPct val="0"/>
              </a:spcBef>
            </a:pPr>
            <a:r>
              <a:rPr lang="en-US" b="true" sz="2499" spc="-99">
                <a:solidFill>
                  <a:srgbClr val="212938"/>
                </a:solidFill>
                <a:latin typeface="Poppins Bold"/>
                <a:ea typeface="Poppins Bold"/>
                <a:cs typeface="Poppins Bold"/>
                <a:sym typeface="Poppins Bold"/>
              </a:rPr>
              <a:t>2024</a:t>
            </a:r>
          </a:p>
        </p:txBody>
      </p:sp>
      <p:sp>
        <p:nvSpPr>
          <p:cNvPr name="TextBox 24" id="24"/>
          <p:cNvSpPr txBox="true"/>
          <p:nvPr/>
        </p:nvSpPr>
        <p:spPr>
          <a:xfrm rot="0">
            <a:off x="1035871" y="8463016"/>
            <a:ext cx="1788312" cy="398780"/>
          </a:xfrm>
          <a:prstGeom prst="rect">
            <a:avLst/>
          </a:prstGeom>
        </p:spPr>
        <p:txBody>
          <a:bodyPr anchor="t" rtlCol="false" tIns="0" lIns="0" bIns="0" rIns="0">
            <a:spAutoFit/>
          </a:bodyPr>
          <a:lstStyle/>
          <a:p>
            <a:pPr algn="l">
              <a:lnSpc>
                <a:spcPts val="3220"/>
              </a:lnSpc>
              <a:spcBef>
                <a:spcPct val="0"/>
              </a:spcBef>
            </a:pPr>
            <a:r>
              <a:rPr lang="en-US" b="true" sz="2300" spc="-92">
                <a:solidFill>
                  <a:srgbClr val="212938"/>
                </a:solidFill>
                <a:latin typeface="Poppins Bold"/>
                <a:ea typeface="Poppins Bold"/>
                <a:cs typeface="Poppins Bold"/>
                <a:sym typeface="Poppins Bold"/>
              </a:rPr>
              <a:t>Web Sitesi : </a:t>
            </a:r>
          </a:p>
        </p:txBody>
      </p:sp>
      <p:sp>
        <p:nvSpPr>
          <p:cNvPr name="TextBox 25" id="25"/>
          <p:cNvSpPr txBox="true"/>
          <p:nvPr/>
        </p:nvSpPr>
        <p:spPr>
          <a:xfrm rot="0">
            <a:off x="1035871" y="8859520"/>
            <a:ext cx="2248411" cy="398807"/>
          </a:xfrm>
          <a:prstGeom prst="rect">
            <a:avLst/>
          </a:prstGeom>
        </p:spPr>
        <p:txBody>
          <a:bodyPr anchor="t" rtlCol="false" tIns="0" lIns="0" bIns="0" rIns="0">
            <a:spAutoFit/>
          </a:bodyPr>
          <a:lstStyle/>
          <a:p>
            <a:pPr algn="l">
              <a:lnSpc>
                <a:spcPts val="3220"/>
              </a:lnSpc>
              <a:spcBef>
                <a:spcPct val="0"/>
              </a:spcBef>
            </a:pPr>
            <a:r>
              <a:rPr lang="en-US" sz="2300" spc="-92">
                <a:solidFill>
                  <a:srgbClr val="212938"/>
                </a:solidFill>
                <a:latin typeface="Poppins"/>
                <a:ea typeface="Poppins"/>
                <a:cs typeface="Poppins"/>
                <a:sym typeface="Poppins"/>
              </a:rPr>
              <a:t>www.hap.global</a:t>
            </a:r>
          </a:p>
        </p:txBody>
      </p:sp>
      <p:sp>
        <p:nvSpPr>
          <p:cNvPr name="TextBox 26" id="26"/>
          <p:cNvSpPr txBox="true"/>
          <p:nvPr/>
        </p:nvSpPr>
        <p:spPr>
          <a:xfrm rot="0">
            <a:off x="4099773" y="8463016"/>
            <a:ext cx="2908339" cy="398780"/>
          </a:xfrm>
          <a:prstGeom prst="rect">
            <a:avLst/>
          </a:prstGeom>
        </p:spPr>
        <p:txBody>
          <a:bodyPr anchor="t" rtlCol="false" tIns="0" lIns="0" bIns="0" rIns="0">
            <a:spAutoFit/>
          </a:bodyPr>
          <a:lstStyle/>
          <a:p>
            <a:pPr algn="l">
              <a:lnSpc>
                <a:spcPts val="3220"/>
              </a:lnSpc>
              <a:spcBef>
                <a:spcPct val="0"/>
              </a:spcBef>
            </a:pPr>
            <a:r>
              <a:rPr lang="en-US" b="true" sz="2300" spc="-92">
                <a:solidFill>
                  <a:srgbClr val="212938"/>
                </a:solidFill>
                <a:latin typeface="Poppins Bold"/>
                <a:ea typeface="Poppins Bold"/>
                <a:cs typeface="Poppins Bold"/>
                <a:sym typeface="Poppins Bold"/>
              </a:rPr>
              <a:t>Telefon Numarası :</a:t>
            </a:r>
          </a:p>
        </p:txBody>
      </p:sp>
      <p:sp>
        <p:nvSpPr>
          <p:cNvPr name="TextBox 27" id="27"/>
          <p:cNvSpPr txBox="true"/>
          <p:nvPr/>
        </p:nvSpPr>
        <p:spPr>
          <a:xfrm rot="0">
            <a:off x="4099773" y="8859520"/>
            <a:ext cx="3123373" cy="398807"/>
          </a:xfrm>
          <a:prstGeom prst="rect">
            <a:avLst/>
          </a:prstGeom>
        </p:spPr>
        <p:txBody>
          <a:bodyPr anchor="t" rtlCol="false" tIns="0" lIns="0" bIns="0" rIns="0">
            <a:spAutoFit/>
          </a:bodyPr>
          <a:lstStyle/>
          <a:p>
            <a:pPr algn="l">
              <a:lnSpc>
                <a:spcPts val="3220"/>
              </a:lnSpc>
              <a:spcBef>
                <a:spcPct val="0"/>
              </a:spcBef>
            </a:pPr>
            <a:r>
              <a:rPr lang="en-US" sz="2300" spc="-92">
                <a:solidFill>
                  <a:srgbClr val="212938"/>
                </a:solidFill>
                <a:latin typeface="Poppins"/>
                <a:ea typeface="Poppins"/>
                <a:cs typeface="Poppins"/>
                <a:sym typeface="Poppins"/>
              </a:rPr>
              <a:t>+90 (532) 656 88 72</a:t>
            </a:r>
          </a:p>
        </p:txBody>
      </p:sp>
      <p:sp>
        <p:nvSpPr>
          <p:cNvPr name="TextBox 28" id="28"/>
          <p:cNvSpPr txBox="true"/>
          <p:nvPr/>
        </p:nvSpPr>
        <p:spPr>
          <a:xfrm rot="0">
            <a:off x="7629617" y="8435566"/>
            <a:ext cx="2477299" cy="398780"/>
          </a:xfrm>
          <a:prstGeom prst="rect">
            <a:avLst/>
          </a:prstGeom>
        </p:spPr>
        <p:txBody>
          <a:bodyPr anchor="t" rtlCol="false" tIns="0" lIns="0" bIns="0" rIns="0">
            <a:spAutoFit/>
          </a:bodyPr>
          <a:lstStyle/>
          <a:p>
            <a:pPr algn="l">
              <a:lnSpc>
                <a:spcPts val="3220"/>
              </a:lnSpc>
              <a:spcBef>
                <a:spcPct val="0"/>
              </a:spcBef>
            </a:pPr>
            <a:r>
              <a:rPr lang="en-US" b="true" sz="2300" spc="-92">
                <a:solidFill>
                  <a:srgbClr val="212938"/>
                </a:solidFill>
                <a:latin typeface="Poppins Bold"/>
                <a:ea typeface="Poppins Bold"/>
                <a:cs typeface="Poppins Bold"/>
                <a:sym typeface="Poppins Bold"/>
              </a:rPr>
              <a:t>E-posta Adresi :</a:t>
            </a:r>
          </a:p>
        </p:txBody>
      </p:sp>
      <p:sp>
        <p:nvSpPr>
          <p:cNvPr name="TextBox 29" id="29"/>
          <p:cNvSpPr txBox="true"/>
          <p:nvPr/>
        </p:nvSpPr>
        <p:spPr>
          <a:xfrm rot="0">
            <a:off x="7629617" y="8832070"/>
            <a:ext cx="3420565" cy="398807"/>
          </a:xfrm>
          <a:prstGeom prst="rect">
            <a:avLst/>
          </a:prstGeom>
        </p:spPr>
        <p:txBody>
          <a:bodyPr anchor="t" rtlCol="false" tIns="0" lIns="0" bIns="0" rIns="0">
            <a:spAutoFit/>
          </a:bodyPr>
          <a:lstStyle/>
          <a:p>
            <a:pPr algn="l">
              <a:lnSpc>
                <a:spcPts val="3220"/>
              </a:lnSpc>
              <a:spcBef>
                <a:spcPct val="0"/>
              </a:spcBef>
            </a:pPr>
            <a:r>
              <a:rPr lang="en-US" sz="2300" spc="-92">
                <a:solidFill>
                  <a:srgbClr val="212938"/>
                </a:solidFill>
                <a:latin typeface="Poppins"/>
                <a:ea typeface="Poppins"/>
                <a:cs typeface="Poppins"/>
                <a:sym typeface="Poppins"/>
              </a:rPr>
              <a:t>info@hap.global</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9FBFF"/>
        </a:solidFill>
      </p:bgPr>
    </p:bg>
    <p:spTree>
      <p:nvGrpSpPr>
        <p:cNvPr id="1" name=""/>
        <p:cNvGrpSpPr/>
        <p:nvPr/>
      </p:nvGrpSpPr>
      <p:grpSpPr>
        <a:xfrm>
          <a:off x="0" y="0"/>
          <a:ext cx="0" cy="0"/>
          <a:chOff x="0" y="0"/>
          <a:chExt cx="0" cy="0"/>
        </a:xfrm>
      </p:grpSpPr>
      <p:grpSp>
        <p:nvGrpSpPr>
          <p:cNvPr name="Group 2" id="2"/>
          <p:cNvGrpSpPr/>
          <p:nvPr/>
        </p:nvGrpSpPr>
        <p:grpSpPr>
          <a:xfrm rot="0">
            <a:off x="6000750" y="2000250"/>
            <a:ext cx="3143250" cy="3143250"/>
            <a:chOff x="0" y="0"/>
            <a:chExt cx="827852" cy="827852"/>
          </a:xfrm>
        </p:grpSpPr>
        <p:sp>
          <p:nvSpPr>
            <p:cNvPr name="Freeform 3" id="3"/>
            <p:cNvSpPr/>
            <p:nvPr/>
          </p:nvSpPr>
          <p:spPr>
            <a:xfrm flipH="false" flipV="false" rot="0">
              <a:off x="0" y="0"/>
              <a:ext cx="827852" cy="827852"/>
            </a:xfrm>
            <a:custGeom>
              <a:avLst/>
              <a:gdLst/>
              <a:ahLst/>
              <a:cxnLst/>
              <a:rect r="r" b="b" t="t" l="l"/>
              <a:pathLst>
                <a:path h="827852" w="827852">
                  <a:moveTo>
                    <a:pt x="0" y="0"/>
                  </a:moveTo>
                  <a:lnTo>
                    <a:pt x="827852" y="0"/>
                  </a:lnTo>
                  <a:lnTo>
                    <a:pt x="827852" y="827852"/>
                  </a:lnTo>
                  <a:lnTo>
                    <a:pt x="0" y="827852"/>
                  </a:lnTo>
                  <a:close/>
                </a:path>
              </a:pathLst>
            </a:custGeom>
            <a:solidFill>
              <a:srgbClr val="087207"/>
            </a:solidFill>
          </p:spPr>
        </p:sp>
        <p:sp>
          <p:nvSpPr>
            <p:cNvPr name="TextBox 4" id="4"/>
            <p:cNvSpPr txBox="true"/>
            <p:nvPr/>
          </p:nvSpPr>
          <p:spPr>
            <a:xfrm>
              <a:off x="0" y="-257175"/>
              <a:ext cx="827852" cy="1085027"/>
            </a:xfrm>
            <a:prstGeom prst="rect">
              <a:avLst/>
            </a:prstGeom>
          </p:spPr>
          <p:txBody>
            <a:bodyPr anchor="ctr" rtlCol="false" tIns="50800" lIns="50800" bIns="50800" rIns="50800"/>
            <a:lstStyle/>
            <a:p>
              <a:pPr algn="ctr">
                <a:lnSpc>
                  <a:spcPts val="12319"/>
                </a:lnSpc>
              </a:pPr>
              <a:r>
                <a:rPr lang="en-US" b="true" sz="8799">
                  <a:solidFill>
                    <a:srgbClr val="FFFFFF"/>
                  </a:solidFill>
                  <a:latin typeface="Poppins Ultra-Bold"/>
                  <a:ea typeface="Poppins Ultra-Bold"/>
                  <a:cs typeface="Poppins Ultra-Bold"/>
                  <a:sym typeface="Poppins Ultra-Bold"/>
                </a:rPr>
                <a:t>S</a:t>
              </a:r>
            </a:p>
          </p:txBody>
        </p:sp>
      </p:grpSp>
      <p:sp>
        <p:nvSpPr>
          <p:cNvPr name="Freeform 5" id="5"/>
          <p:cNvSpPr/>
          <p:nvPr/>
        </p:nvSpPr>
        <p:spPr>
          <a:xfrm flipH="false" flipV="false" rot="-5400000">
            <a:off x="6039693" y="4480190"/>
            <a:ext cx="624367" cy="702253"/>
          </a:xfrm>
          <a:custGeom>
            <a:avLst/>
            <a:gdLst/>
            <a:ahLst/>
            <a:cxnLst/>
            <a:rect r="r" b="b" t="t" l="l"/>
            <a:pathLst>
              <a:path h="702253" w="624367">
                <a:moveTo>
                  <a:pt x="0" y="0"/>
                </a:moveTo>
                <a:lnTo>
                  <a:pt x="624367" y="0"/>
                </a:lnTo>
                <a:lnTo>
                  <a:pt x="624367" y="702253"/>
                </a:lnTo>
                <a:lnTo>
                  <a:pt x="0" y="7022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6" id="6"/>
          <p:cNvGrpSpPr/>
          <p:nvPr/>
        </p:nvGrpSpPr>
        <p:grpSpPr>
          <a:xfrm rot="0">
            <a:off x="552009" y="948627"/>
            <a:ext cx="5176832" cy="4377650"/>
            <a:chOff x="0" y="0"/>
            <a:chExt cx="6902443" cy="5836867"/>
          </a:xfrm>
        </p:grpSpPr>
        <p:sp>
          <p:nvSpPr>
            <p:cNvPr name="TextBox 7" id="7"/>
            <p:cNvSpPr txBox="true"/>
            <p:nvPr/>
          </p:nvSpPr>
          <p:spPr>
            <a:xfrm rot="0">
              <a:off x="0" y="-47625"/>
              <a:ext cx="6902443" cy="541745"/>
            </a:xfrm>
            <a:prstGeom prst="rect">
              <a:avLst/>
            </a:prstGeom>
          </p:spPr>
          <p:txBody>
            <a:bodyPr anchor="t" rtlCol="false" tIns="0" lIns="0" bIns="0" rIns="0">
              <a:spAutoFit/>
            </a:bodyPr>
            <a:lstStyle/>
            <a:p>
              <a:pPr algn="r">
                <a:lnSpc>
                  <a:spcPts val="3199"/>
                </a:lnSpc>
              </a:pPr>
              <a:r>
                <a:rPr lang="en-US" b="true" sz="2460" spc="73">
                  <a:solidFill>
                    <a:srgbClr val="35B120"/>
                  </a:solidFill>
                  <a:latin typeface="Poppins Bold"/>
                  <a:ea typeface="Poppins Bold"/>
                  <a:cs typeface="Poppins Bold"/>
                  <a:sym typeface="Poppins Bold"/>
                </a:rPr>
                <a:t>GÜÇLÜ YÖNLERİ</a:t>
              </a:r>
            </a:p>
          </p:txBody>
        </p:sp>
        <p:sp>
          <p:nvSpPr>
            <p:cNvPr name="TextBox 8" id="8"/>
            <p:cNvSpPr txBox="true"/>
            <p:nvPr/>
          </p:nvSpPr>
          <p:spPr>
            <a:xfrm rot="0">
              <a:off x="0" y="669742"/>
              <a:ext cx="6902443" cy="5167126"/>
            </a:xfrm>
            <a:prstGeom prst="rect">
              <a:avLst/>
            </a:prstGeom>
          </p:spPr>
          <p:txBody>
            <a:bodyPr anchor="t" rtlCol="false" tIns="0" lIns="0" bIns="0" rIns="0">
              <a:spAutoFit/>
            </a:bodyPr>
            <a:lstStyle/>
            <a:p>
              <a:pPr algn="l" marL="395884" indent="-197942" lvl="1">
                <a:lnSpc>
                  <a:spcPts val="2567"/>
                </a:lnSpc>
                <a:buFont typeface="Arial"/>
                <a:buChar char="•"/>
              </a:pPr>
              <a:r>
                <a:rPr lang="en-US" b="true" sz="1833" spc="27">
                  <a:solidFill>
                    <a:srgbClr val="191919"/>
                  </a:solidFill>
                  <a:latin typeface="Poppins Bold"/>
                  <a:ea typeface="Poppins Bold"/>
                  <a:cs typeface="Poppins Bold"/>
                  <a:sym typeface="Poppins Bold"/>
                </a:rPr>
                <a:t>Yenilikçi platform:</a:t>
              </a:r>
              <a:r>
                <a:rPr lang="en-US" sz="1833" spc="27">
                  <a:solidFill>
                    <a:srgbClr val="191919"/>
                  </a:solidFill>
                  <a:latin typeface="Poppins"/>
                  <a:ea typeface="Poppins"/>
                  <a:cs typeface="Poppins"/>
                  <a:sym typeface="Poppins"/>
                </a:rPr>
                <a:t> Mobil uygulama aracılığıyla uzman agronomistlere doğrudan erişim.</a:t>
              </a:r>
            </a:p>
            <a:p>
              <a:pPr algn="l" marL="395884" indent="-197942" lvl="1">
                <a:lnSpc>
                  <a:spcPts val="2567"/>
                </a:lnSpc>
                <a:buFont typeface="Arial"/>
                <a:buChar char="•"/>
              </a:pPr>
              <a:r>
                <a:rPr lang="en-US" b="true" sz="1833" spc="27">
                  <a:solidFill>
                    <a:srgbClr val="191919"/>
                  </a:solidFill>
                  <a:latin typeface="Poppins Bold"/>
                  <a:ea typeface="Poppins Bold"/>
                  <a:cs typeface="Poppins Bold"/>
                  <a:sym typeface="Poppins Bold"/>
                </a:rPr>
                <a:t>Uygun fiyatlandırma: </a:t>
              </a:r>
              <a:r>
                <a:rPr lang="en-US" sz="1833" spc="27">
                  <a:solidFill>
                    <a:srgbClr val="191919"/>
                  </a:solidFill>
                  <a:latin typeface="Poppins"/>
                  <a:ea typeface="Poppins"/>
                  <a:cs typeface="Poppins"/>
                  <a:sym typeface="Poppins"/>
                </a:rPr>
                <a:t>Sorgu başına 10 dolar, küçük ölçekli çiftçiler için esnek ve uygun maliyetli bir çözüm sunar.</a:t>
              </a:r>
            </a:p>
            <a:p>
              <a:pPr algn="l" marL="395884" indent="-197942" lvl="1">
                <a:lnSpc>
                  <a:spcPts val="2567"/>
                </a:lnSpc>
                <a:buFont typeface="Arial"/>
                <a:buChar char="•"/>
              </a:pPr>
              <a:r>
                <a:rPr lang="en-US" b="true" sz="1833" spc="27">
                  <a:solidFill>
                    <a:srgbClr val="191919"/>
                  </a:solidFill>
                  <a:latin typeface="Poppins Bold"/>
                  <a:ea typeface="Poppins Bold"/>
                  <a:cs typeface="Poppins Bold"/>
                  <a:sym typeface="Poppins Bold"/>
                </a:rPr>
                <a:t>Ölçeklenebilir model:</a:t>
              </a:r>
              <a:r>
                <a:rPr lang="en-US" sz="1833" spc="27">
                  <a:solidFill>
                    <a:srgbClr val="191919"/>
                  </a:solidFill>
                  <a:latin typeface="Poppins"/>
                  <a:ea typeface="Poppins"/>
                  <a:cs typeface="Poppins"/>
                  <a:sym typeface="Poppins"/>
                </a:rPr>
                <a:t> Ortaya çıkan tarım pazarlarında genişleme potansiyeli.</a:t>
              </a:r>
            </a:p>
            <a:p>
              <a:pPr algn="l" marL="395884" indent="-197942" lvl="1">
                <a:lnSpc>
                  <a:spcPts val="2567"/>
                </a:lnSpc>
                <a:buFont typeface="Arial"/>
                <a:buChar char="•"/>
              </a:pPr>
              <a:r>
                <a:rPr lang="en-US" b="true" sz="1833" spc="27">
                  <a:solidFill>
                    <a:srgbClr val="191919"/>
                  </a:solidFill>
                  <a:latin typeface="Poppins Bold"/>
                  <a:ea typeface="Poppins Bold"/>
                  <a:cs typeface="Poppins Bold"/>
                  <a:sym typeface="Poppins Bold"/>
                </a:rPr>
                <a:t>Gerçek zamanlı destek: </a:t>
              </a:r>
              <a:r>
                <a:rPr lang="en-US" sz="1833" spc="27">
                  <a:solidFill>
                    <a:srgbClr val="191919"/>
                  </a:solidFill>
                  <a:latin typeface="Poppins"/>
                  <a:ea typeface="Poppins"/>
                  <a:cs typeface="Poppins"/>
                  <a:sym typeface="Poppins"/>
                </a:rPr>
                <a:t>Fotoğraf ve video gönderimleri aracılığıyla hızlı sorun çözümü.</a:t>
              </a:r>
            </a:p>
          </p:txBody>
        </p:sp>
      </p:grpSp>
      <p:grpSp>
        <p:nvGrpSpPr>
          <p:cNvPr name="Group 9" id="9"/>
          <p:cNvGrpSpPr/>
          <p:nvPr/>
        </p:nvGrpSpPr>
        <p:grpSpPr>
          <a:xfrm rot="0">
            <a:off x="12788252" y="1334160"/>
            <a:ext cx="4975135" cy="3992118"/>
            <a:chOff x="0" y="0"/>
            <a:chExt cx="6633514" cy="5322824"/>
          </a:xfrm>
        </p:grpSpPr>
        <p:sp>
          <p:nvSpPr>
            <p:cNvPr name="TextBox 10" id="10"/>
            <p:cNvSpPr txBox="true"/>
            <p:nvPr/>
          </p:nvSpPr>
          <p:spPr>
            <a:xfrm rot="0">
              <a:off x="0" y="-57150"/>
              <a:ext cx="6633514" cy="619337"/>
            </a:xfrm>
            <a:prstGeom prst="rect">
              <a:avLst/>
            </a:prstGeom>
          </p:spPr>
          <p:txBody>
            <a:bodyPr anchor="t" rtlCol="false" tIns="0" lIns="0" bIns="0" rIns="0">
              <a:spAutoFit/>
            </a:bodyPr>
            <a:lstStyle/>
            <a:p>
              <a:pPr algn="l">
                <a:lnSpc>
                  <a:spcPts val="3640"/>
                </a:lnSpc>
              </a:pPr>
              <a:r>
                <a:rPr lang="en-US" b="true" sz="2800" spc="84">
                  <a:solidFill>
                    <a:srgbClr val="35B120"/>
                  </a:solidFill>
                  <a:latin typeface="Poppins Bold"/>
                  <a:ea typeface="Poppins Bold"/>
                  <a:cs typeface="Poppins Bold"/>
                  <a:sym typeface="Poppins Bold"/>
                </a:rPr>
                <a:t>ZAYIF YÖNLERİ</a:t>
              </a:r>
            </a:p>
          </p:txBody>
        </p:sp>
        <p:sp>
          <p:nvSpPr>
            <p:cNvPr name="TextBox 11" id="11"/>
            <p:cNvSpPr txBox="true"/>
            <p:nvPr/>
          </p:nvSpPr>
          <p:spPr>
            <a:xfrm rot="0">
              <a:off x="0" y="759037"/>
              <a:ext cx="6633514" cy="4563787"/>
            </a:xfrm>
            <a:prstGeom prst="rect">
              <a:avLst/>
            </a:prstGeom>
          </p:spPr>
          <p:txBody>
            <a:bodyPr anchor="t" rtlCol="false" tIns="0" lIns="0" bIns="0" rIns="0">
              <a:spAutoFit/>
            </a:bodyPr>
            <a:lstStyle/>
            <a:p>
              <a:pPr algn="l" marL="416686" indent="-208343" lvl="1">
                <a:lnSpc>
                  <a:spcPts val="2701"/>
                </a:lnSpc>
                <a:buFont typeface="Arial"/>
                <a:buChar char="•"/>
              </a:pPr>
              <a:r>
                <a:rPr lang="en-US" b="true" sz="1929" spc="28">
                  <a:solidFill>
                    <a:srgbClr val="191919"/>
                  </a:solidFill>
                  <a:latin typeface="Poppins Bold"/>
                  <a:ea typeface="Poppins Bold"/>
                  <a:cs typeface="Poppins Bold"/>
                  <a:sym typeface="Poppins Bold"/>
                </a:rPr>
                <a:t>Başlangıçtaki coğrafi sınırlama:</a:t>
              </a:r>
              <a:r>
                <a:rPr lang="en-US" sz="1929" spc="28">
                  <a:solidFill>
                    <a:srgbClr val="191919"/>
                  </a:solidFill>
                  <a:latin typeface="Poppins"/>
                  <a:ea typeface="Poppins"/>
                  <a:cs typeface="Poppins"/>
                  <a:sym typeface="Poppins"/>
                </a:rPr>
                <a:t> Türkiye'de başlayıp Türkçe konuşan ülkelere genişlemek, küresel bir kitleye ulaşmadan önce zaman alabilir.</a:t>
              </a:r>
            </a:p>
            <a:p>
              <a:pPr algn="l" marL="416686" indent="-208343" lvl="1">
                <a:lnSpc>
                  <a:spcPts val="2701"/>
                </a:lnSpc>
                <a:buFont typeface="Arial"/>
                <a:buChar char="•"/>
              </a:pPr>
              <a:r>
                <a:rPr lang="en-US" b="true" sz="1929" spc="28">
                  <a:solidFill>
                    <a:srgbClr val="191919"/>
                  </a:solidFill>
                  <a:latin typeface="Poppins Bold"/>
                  <a:ea typeface="Poppins Bold"/>
                  <a:cs typeface="Poppins Bold"/>
                  <a:sym typeface="Poppins Bold"/>
                </a:rPr>
                <a:t>Ziraat mühendisi katılımına bağımlılık: </a:t>
              </a:r>
              <a:r>
                <a:rPr lang="en-US" sz="1929" spc="28">
                  <a:solidFill>
                    <a:srgbClr val="191919"/>
                  </a:solidFill>
                  <a:latin typeface="Poppins"/>
                  <a:ea typeface="Poppins"/>
                  <a:cs typeface="Poppins"/>
                  <a:sym typeface="Poppins"/>
                </a:rPr>
                <a:t>Platformun başarısı, uzman ziraat mühendislerinin tutarlı kullanılabilirliğine ve katılımına dayanmaktadır.</a:t>
              </a:r>
            </a:p>
          </p:txBody>
        </p:sp>
      </p:grpSp>
      <p:grpSp>
        <p:nvGrpSpPr>
          <p:cNvPr name="Group 12" id="12"/>
          <p:cNvGrpSpPr/>
          <p:nvPr/>
        </p:nvGrpSpPr>
        <p:grpSpPr>
          <a:xfrm rot="0">
            <a:off x="552009" y="5418455"/>
            <a:ext cx="5176832" cy="4128008"/>
            <a:chOff x="0" y="0"/>
            <a:chExt cx="6902443" cy="5504011"/>
          </a:xfrm>
        </p:grpSpPr>
        <p:sp>
          <p:nvSpPr>
            <p:cNvPr name="TextBox 13" id="13"/>
            <p:cNvSpPr txBox="true"/>
            <p:nvPr/>
          </p:nvSpPr>
          <p:spPr>
            <a:xfrm rot="0">
              <a:off x="0" y="-57150"/>
              <a:ext cx="6902443" cy="619337"/>
            </a:xfrm>
            <a:prstGeom prst="rect">
              <a:avLst/>
            </a:prstGeom>
          </p:spPr>
          <p:txBody>
            <a:bodyPr anchor="t" rtlCol="false" tIns="0" lIns="0" bIns="0" rIns="0">
              <a:spAutoFit/>
            </a:bodyPr>
            <a:lstStyle/>
            <a:p>
              <a:pPr algn="r">
                <a:lnSpc>
                  <a:spcPts val="3640"/>
                </a:lnSpc>
              </a:pPr>
              <a:r>
                <a:rPr lang="en-US" b="true" sz="2800" spc="84">
                  <a:solidFill>
                    <a:srgbClr val="35B120"/>
                  </a:solidFill>
                  <a:latin typeface="Poppins Bold"/>
                  <a:ea typeface="Poppins Bold"/>
                  <a:cs typeface="Poppins Bold"/>
                  <a:sym typeface="Poppins Bold"/>
                </a:rPr>
                <a:t>FIRSATLAR</a:t>
              </a:r>
            </a:p>
          </p:txBody>
        </p:sp>
        <p:sp>
          <p:nvSpPr>
            <p:cNvPr name="TextBox 14" id="14"/>
            <p:cNvSpPr txBox="true"/>
            <p:nvPr/>
          </p:nvSpPr>
          <p:spPr>
            <a:xfrm rot="0">
              <a:off x="0" y="768562"/>
              <a:ext cx="6902443" cy="4735449"/>
            </a:xfrm>
            <a:prstGeom prst="rect">
              <a:avLst/>
            </a:prstGeom>
          </p:spPr>
          <p:txBody>
            <a:bodyPr anchor="t" rtlCol="false" tIns="0" lIns="0" bIns="0" rIns="0">
              <a:spAutoFit/>
            </a:bodyPr>
            <a:lstStyle/>
            <a:p>
              <a:pPr algn="l" marL="395097" indent="-197548" lvl="1">
                <a:lnSpc>
                  <a:spcPts val="2561"/>
                </a:lnSpc>
                <a:buFont typeface="Arial"/>
                <a:buChar char="•"/>
              </a:pPr>
              <a:r>
                <a:rPr lang="en-US" b="true" sz="1829" spc="27">
                  <a:solidFill>
                    <a:srgbClr val="191919"/>
                  </a:solidFill>
                  <a:latin typeface="Poppins Bold"/>
                  <a:ea typeface="Poppins Bold"/>
                  <a:cs typeface="Poppins Bold"/>
                  <a:sym typeface="Poppins Bold"/>
                </a:rPr>
                <a:t>Dijital çiftçilik araçlarının artan benimsenmesi:</a:t>
              </a:r>
              <a:r>
                <a:rPr lang="en-US" sz="1829" spc="27">
                  <a:solidFill>
                    <a:srgbClr val="191919"/>
                  </a:solidFill>
                  <a:latin typeface="Poppins"/>
                  <a:ea typeface="Poppins"/>
                  <a:cs typeface="Poppins"/>
                  <a:sym typeface="Poppins"/>
                </a:rPr>
                <a:t> Kırsal alanlardaki çiftçiler arasında artan mobil kullanım.</a:t>
              </a:r>
            </a:p>
            <a:p>
              <a:pPr algn="l" marL="395097" indent="-197548" lvl="1">
                <a:lnSpc>
                  <a:spcPts val="2561"/>
                </a:lnSpc>
                <a:buFont typeface="Arial"/>
                <a:buChar char="•"/>
              </a:pPr>
              <a:r>
                <a:rPr lang="en-US" b="true" sz="1829" spc="27">
                  <a:solidFill>
                    <a:srgbClr val="191919"/>
                  </a:solidFill>
                  <a:latin typeface="Poppins Bold"/>
                  <a:ea typeface="Poppins Bold"/>
                  <a:cs typeface="Poppins Bold"/>
                  <a:sym typeface="Poppins Bold"/>
                </a:rPr>
                <a:t>Küresel genişleme: </a:t>
              </a:r>
              <a:r>
                <a:rPr lang="en-US" sz="1829" spc="27">
                  <a:solidFill>
                    <a:srgbClr val="191919"/>
                  </a:solidFill>
                  <a:latin typeface="Poppins"/>
                  <a:ea typeface="Poppins"/>
                  <a:cs typeface="Poppins"/>
                  <a:sym typeface="Poppins"/>
                </a:rPr>
                <a:t>Latin Amerika, Afrika ve Güneydoğu Asya'daki henüz keşfedilmemiş tarım pazarlarına girme potansiyeli.</a:t>
              </a:r>
            </a:p>
            <a:p>
              <a:pPr algn="l" marL="395097" indent="-197548" lvl="1">
                <a:lnSpc>
                  <a:spcPts val="2561"/>
                </a:lnSpc>
                <a:buFont typeface="Arial"/>
                <a:buChar char="•"/>
              </a:pPr>
              <a:r>
                <a:rPr lang="en-US" b="true" sz="1829" spc="27">
                  <a:solidFill>
                    <a:srgbClr val="191919"/>
                  </a:solidFill>
                  <a:latin typeface="Poppins Bold"/>
                  <a:ea typeface="Poppins Bold"/>
                  <a:cs typeface="Poppins Bold"/>
                  <a:sym typeface="Poppins Bold"/>
                </a:rPr>
                <a:t>Çoklu gelir akışları:</a:t>
              </a:r>
              <a:r>
                <a:rPr lang="en-US" sz="1829" spc="27">
                  <a:solidFill>
                    <a:srgbClr val="191919"/>
                  </a:solidFill>
                  <a:latin typeface="Poppins"/>
                  <a:ea typeface="Poppins"/>
                  <a:cs typeface="Poppins"/>
                  <a:sym typeface="Poppins"/>
                </a:rPr>
                <a:t> Soru başına ödeme, uygulama içi reklamlar ve premium abonelikler aracılığıyla para kazanma.</a:t>
              </a:r>
            </a:p>
          </p:txBody>
        </p:sp>
      </p:grpSp>
      <p:grpSp>
        <p:nvGrpSpPr>
          <p:cNvPr name="Group 15" id="15"/>
          <p:cNvGrpSpPr/>
          <p:nvPr/>
        </p:nvGrpSpPr>
        <p:grpSpPr>
          <a:xfrm rot="0">
            <a:off x="12788252" y="6110510"/>
            <a:ext cx="4975135" cy="2963418"/>
            <a:chOff x="0" y="0"/>
            <a:chExt cx="6633514" cy="3951224"/>
          </a:xfrm>
        </p:grpSpPr>
        <p:sp>
          <p:nvSpPr>
            <p:cNvPr name="TextBox 16" id="16"/>
            <p:cNvSpPr txBox="true"/>
            <p:nvPr/>
          </p:nvSpPr>
          <p:spPr>
            <a:xfrm rot="0">
              <a:off x="0" y="-57150"/>
              <a:ext cx="6633514" cy="619337"/>
            </a:xfrm>
            <a:prstGeom prst="rect">
              <a:avLst/>
            </a:prstGeom>
          </p:spPr>
          <p:txBody>
            <a:bodyPr anchor="t" rtlCol="false" tIns="0" lIns="0" bIns="0" rIns="0">
              <a:spAutoFit/>
            </a:bodyPr>
            <a:lstStyle/>
            <a:p>
              <a:pPr algn="l">
                <a:lnSpc>
                  <a:spcPts val="3640"/>
                </a:lnSpc>
              </a:pPr>
              <a:r>
                <a:rPr lang="en-US" b="true" sz="2800" spc="84">
                  <a:solidFill>
                    <a:srgbClr val="35B120"/>
                  </a:solidFill>
                  <a:latin typeface="Poppins Bold"/>
                  <a:ea typeface="Poppins Bold"/>
                  <a:cs typeface="Poppins Bold"/>
                  <a:sym typeface="Poppins Bold"/>
                </a:rPr>
                <a:t>TEHDİTLER</a:t>
              </a:r>
            </a:p>
          </p:txBody>
        </p:sp>
        <p:sp>
          <p:nvSpPr>
            <p:cNvPr name="TextBox 17" id="17"/>
            <p:cNvSpPr txBox="true"/>
            <p:nvPr/>
          </p:nvSpPr>
          <p:spPr>
            <a:xfrm rot="0">
              <a:off x="0" y="759037"/>
              <a:ext cx="6633514" cy="3192187"/>
            </a:xfrm>
            <a:prstGeom prst="rect">
              <a:avLst/>
            </a:prstGeom>
          </p:spPr>
          <p:txBody>
            <a:bodyPr anchor="t" rtlCol="false" tIns="0" lIns="0" bIns="0" rIns="0">
              <a:spAutoFit/>
            </a:bodyPr>
            <a:lstStyle/>
            <a:p>
              <a:pPr algn="l" marL="416686" indent="-208343" lvl="1">
                <a:lnSpc>
                  <a:spcPts val="2701"/>
                </a:lnSpc>
                <a:buFont typeface="Arial"/>
                <a:buChar char="•"/>
              </a:pPr>
              <a:r>
                <a:rPr lang="en-US" b="true" sz="1929" spc="28">
                  <a:solidFill>
                    <a:srgbClr val="191919"/>
                  </a:solidFill>
                  <a:latin typeface="Poppins Bold"/>
                  <a:ea typeface="Poppins Bold"/>
                  <a:cs typeface="Poppins Bold"/>
                  <a:sym typeface="Poppins Bold"/>
                </a:rPr>
                <a:t>Rekabet:</a:t>
              </a:r>
              <a:r>
                <a:rPr lang="en-US" sz="1929" spc="28">
                  <a:solidFill>
                    <a:srgbClr val="191919"/>
                  </a:solidFill>
                  <a:latin typeface="Poppins"/>
                  <a:ea typeface="Poppins"/>
                  <a:cs typeface="Poppins"/>
                  <a:sym typeface="Poppins"/>
                </a:rPr>
                <a:t> FarmLogs ve Plantix gibi yerleşik platformlar, veri odaklı yaklaşımlarıyla rekabet yaratabilir.</a:t>
              </a:r>
            </a:p>
            <a:p>
              <a:pPr algn="l" marL="416686" indent="-208343" lvl="1">
                <a:lnSpc>
                  <a:spcPts val="2701"/>
                </a:lnSpc>
                <a:buFont typeface="Arial"/>
                <a:buChar char="•"/>
              </a:pPr>
              <a:r>
                <a:rPr lang="en-US" b="true" sz="1929" spc="28">
                  <a:solidFill>
                    <a:srgbClr val="191919"/>
                  </a:solidFill>
                  <a:latin typeface="Poppins Bold"/>
                  <a:ea typeface="Poppins Bold"/>
                  <a:cs typeface="Poppins Bold"/>
                  <a:sym typeface="Poppins Bold"/>
                </a:rPr>
                <a:t>Kullanıcı benimsemesi: </a:t>
              </a:r>
              <a:r>
                <a:rPr lang="en-US" sz="1929" spc="28">
                  <a:solidFill>
                    <a:srgbClr val="191919"/>
                  </a:solidFill>
                  <a:latin typeface="Poppins"/>
                  <a:ea typeface="Poppins"/>
                  <a:cs typeface="Poppins"/>
                  <a:sym typeface="Poppins"/>
                </a:rPr>
                <a:t>Platformun başarısı, çiftçileri geleneksel yöntemler yerine dijital araçları benimsemeye ikna etmeye bağlıdır.</a:t>
              </a:r>
            </a:p>
          </p:txBody>
        </p:sp>
      </p:grpSp>
      <p:grpSp>
        <p:nvGrpSpPr>
          <p:cNvPr name="Group 18" id="18"/>
          <p:cNvGrpSpPr/>
          <p:nvPr/>
        </p:nvGrpSpPr>
        <p:grpSpPr>
          <a:xfrm rot="0">
            <a:off x="6000750" y="5143500"/>
            <a:ext cx="3143250" cy="3143250"/>
            <a:chOff x="0" y="0"/>
            <a:chExt cx="827852" cy="827852"/>
          </a:xfrm>
        </p:grpSpPr>
        <p:sp>
          <p:nvSpPr>
            <p:cNvPr name="Freeform 19" id="19"/>
            <p:cNvSpPr/>
            <p:nvPr/>
          </p:nvSpPr>
          <p:spPr>
            <a:xfrm flipH="false" flipV="false" rot="0">
              <a:off x="0" y="0"/>
              <a:ext cx="827852" cy="827852"/>
            </a:xfrm>
            <a:custGeom>
              <a:avLst/>
              <a:gdLst/>
              <a:ahLst/>
              <a:cxnLst/>
              <a:rect r="r" b="b" t="t" l="l"/>
              <a:pathLst>
                <a:path h="827852" w="827852">
                  <a:moveTo>
                    <a:pt x="0" y="0"/>
                  </a:moveTo>
                  <a:lnTo>
                    <a:pt x="827852" y="0"/>
                  </a:lnTo>
                  <a:lnTo>
                    <a:pt x="827852" y="827852"/>
                  </a:lnTo>
                  <a:lnTo>
                    <a:pt x="0" y="827852"/>
                  </a:lnTo>
                  <a:close/>
                </a:path>
              </a:pathLst>
            </a:custGeom>
            <a:solidFill>
              <a:srgbClr val="76D92E"/>
            </a:solidFill>
          </p:spPr>
        </p:sp>
        <p:sp>
          <p:nvSpPr>
            <p:cNvPr name="TextBox 20" id="20"/>
            <p:cNvSpPr txBox="true"/>
            <p:nvPr/>
          </p:nvSpPr>
          <p:spPr>
            <a:xfrm>
              <a:off x="0" y="-257175"/>
              <a:ext cx="827852" cy="1085027"/>
            </a:xfrm>
            <a:prstGeom prst="rect">
              <a:avLst/>
            </a:prstGeom>
          </p:spPr>
          <p:txBody>
            <a:bodyPr anchor="ctr" rtlCol="false" tIns="50800" lIns="50800" bIns="50800" rIns="50800"/>
            <a:lstStyle/>
            <a:p>
              <a:pPr algn="ctr">
                <a:lnSpc>
                  <a:spcPts val="12319"/>
                </a:lnSpc>
              </a:pPr>
              <a:r>
                <a:rPr lang="en-US" b="true" sz="8799">
                  <a:solidFill>
                    <a:srgbClr val="FFFFFF"/>
                  </a:solidFill>
                  <a:latin typeface="Poppins Ultra-Bold"/>
                  <a:ea typeface="Poppins Ultra-Bold"/>
                  <a:cs typeface="Poppins Ultra-Bold"/>
                  <a:sym typeface="Poppins Ultra-Bold"/>
                </a:rPr>
                <a:t>O</a:t>
              </a:r>
            </a:p>
          </p:txBody>
        </p:sp>
      </p:grpSp>
      <p:sp>
        <p:nvSpPr>
          <p:cNvPr name="Freeform 21" id="21"/>
          <p:cNvSpPr/>
          <p:nvPr/>
        </p:nvSpPr>
        <p:spPr>
          <a:xfrm flipH="false" flipV="false" rot="-10800000">
            <a:off x="8519633" y="7584497"/>
            <a:ext cx="624367" cy="702253"/>
          </a:xfrm>
          <a:custGeom>
            <a:avLst/>
            <a:gdLst/>
            <a:ahLst/>
            <a:cxnLst/>
            <a:rect r="r" b="b" t="t" l="l"/>
            <a:pathLst>
              <a:path h="702253" w="624367">
                <a:moveTo>
                  <a:pt x="0" y="0"/>
                </a:moveTo>
                <a:lnTo>
                  <a:pt x="624367" y="0"/>
                </a:lnTo>
                <a:lnTo>
                  <a:pt x="624367" y="702253"/>
                </a:lnTo>
                <a:lnTo>
                  <a:pt x="0" y="7022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22" id="22"/>
          <p:cNvGrpSpPr/>
          <p:nvPr/>
        </p:nvGrpSpPr>
        <p:grpSpPr>
          <a:xfrm rot="0">
            <a:off x="9144000" y="2000250"/>
            <a:ext cx="3143250" cy="3143250"/>
            <a:chOff x="0" y="0"/>
            <a:chExt cx="827852" cy="827852"/>
          </a:xfrm>
        </p:grpSpPr>
        <p:sp>
          <p:nvSpPr>
            <p:cNvPr name="Freeform 23" id="23"/>
            <p:cNvSpPr/>
            <p:nvPr/>
          </p:nvSpPr>
          <p:spPr>
            <a:xfrm flipH="false" flipV="false" rot="0">
              <a:off x="0" y="0"/>
              <a:ext cx="827852" cy="827852"/>
            </a:xfrm>
            <a:custGeom>
              <a:avLst/>
              <a:gdLst/>
              <a:ahLst/>
              <a:cxnLst/>
              <a:rect r="r" b="b" t="t" l="l"/>
              <a:pathLst>
                <a:path h="827852" w="827852">
                  <a:moveTo>
                    <a:pt x="0" y="0"/>
                  </a:moveTo>
                  <a:lnTo>
                    <a:pt x="827852" y="0"/>
                  </a:lnTo>
                  <a:lnTo>
                    <a:pt x="827852" y="827852"/>
                  </a:lnTo>
                  <a:lnTo>
                    <a:pt x="0" y="827852"/>
                  </a:lnTo>
                  <a:close/>
                </a:path>
              </a:pathLst>
            </a:custGeom>
            <a:solidFill>
              <a:srgbClr val="35B120"/>
            </a:solidFill>
          </p:spPr>
        </p:sp>
        <p:sp>
          <p:nvSpPr>
            <p:cNvPr name="TextBox 24" id="24"/>
            <p:cNvSpPr txBox="true"/>
            <p:nvPr/>
          </p:nvSpPr>
          <p:spPr>
            <a:xfrm>
              <a:off x="0" y="-257175"/>
              <a:ext cx="827852" cy="1085027"/>
            </a:xfrm>
            <a:prstGeom prst="rect">
              <a:avLst/>
            </a:prstGeom>
          </p:spPr>
          <p:txBody>
            <a:bodyPr anchor="ctr" rtlCol="false" tIns="50800" lIns="50800" bIns="50800" rIns="50800"/>
            <a:lstStyle/>
            <a:p>
              <a:pPr algn="ctr">
                <a:lnSpc>
                  <a:spcPts val="12319"/>
                </a:lnSpc>
              </a:pPr>
              <a:r>
                <a:rPr lang="en-US" b="true" sz="8799">
                  <a:solidFill>
                    <a:srgbClr val="FFFFFF"/>
                  </a:solidFill>
                  <a:latin typeface="Poppins Ultra-Bold"/>
                  <a:ea typeface="Poppins Ultra-Bold"/>
                  <a:cs typeface="Poppins Ultra-Bold"/>
                  <a:sym typeface="Poppins Ultra-Bold"/>
                </a:rPr>
                <a:t>W</a:t>
              </a:r>
            </a:p>
          </p:txBody>
        </p:sp>
      </p:grpSp>
      <p:sp>
        <p:nvSpPr>
          <p:cNvPr name="Freeform 25" id="25"/>
          <p:cNvSpPr/>
          <p:nvPr/>
        </p:nvSpPr>
        <p:spPr>
          <a:xfrm flipH="false" flipV="false" rot="0">
            <a:off x="9144000" y="2000250"/>
            <a:ext cx="624367" cy="702253"/>
          </a:xfrm>
          <a:custGeom>
            <a:avLst/>
            <a:gdLst/>
            <a:ahLst/>
            <a:cxnLst/>
            <a:rect r="r" b="b" t="t" l="l"/>
            <a:pathLst>
              <a:path h="702253" w="624367">
                <a:moveTo>
                  <a:pt x="0" y="0"/>
                </a:moveTo>
                <a:lnTo>
                  <a:pt x="624367" y="0"/>
                </a:lnTo>
                <a:lnTo>
                  <a:pt x="624367" y="702253"/>
                </a:lnTo>
                <a:lnTo>
                  <a:pt x="0" y="7022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26" id="26"/>
          <p:cNvGrpSpPr/>
          <p:nvPr/>
        </p:nvGrpSpPr>
        <p:grpSpPr>
          <a:xfrm rot="0">
            <a:off x="9144000" y="5143500"/>
            <a:ext cx="3143250" cy="3143250"/>
            <a:chOff x="0" y="0"/>
            <a:chExt cx="827852" cy="827852"/>
          </a:xfrm>
        </p:grpSpPr>
        <p:sp>
          <p:nvSpPr>
            <p:cNvPr name="Freeform 27" id="27"/>
            <p:cNvSpPr/>
            <p:nvPr/>
          </p:nvSpPr>
          <p:spPr>
            <a:xfrm flipH="false" flipV="false" rot="0">
              <a:off x="0" y="0"/>
              <a:ext cx="827852" cy="827852"/>
            </a:xfrm>
            <a:custGeom>
              <a:avLst/>
              <a:gdLst/>
              <a:ahLst/>
              <a:cxnLst/>
              <a:rect r="r" b="b" t="t" l="l"/>
              <a:pathLst>
                <a:path h="827852" w="827852">
                  <a:moveTo>
                    <a:pt x="0" y="0"/>
                  </a:moveTo>
                  <a:lnTo>
                    <a:pt x="827852" y="0"/>
                  </a:lnTo>
                  <a:lnTo>
                    <a:pt x="827852" y="827852"/>
                  </a:lnTo>
                  <a:lnTo>
                    <a:pt x="0" y="827852"/>
                  </a:lnTo>
                  <a:close/>
                </a:path>
              </a:pathLst>
            </a:custGeom>
            <a:solidFill>
              <a:srgbClr val="B2FE3B"/>
            </a:solidFill>
          </p:spPr>
        </p:sp>
        <p:sp>
          <p:nvSpPr>
            <p:cNvPr name="TextBox 28" id="28"/>
            <p:cNvSpPr txBox="true"/>
            <p:nvPr/>
          </p:nvSpPr>
          <p:spPr>
            <a:xfrm>
              <a:off x="0" y="-257175"/>
              <a:ext cx="827852" cy="1085027"/>
            </a:xfrm>
            <a:prstGeom prst="rect">
              <a:avLst/>
            </a:prstGeom>
          </p:spPr>
          <p:txBody>
            <a:bodyPr anchor="ctr" rtlCol="false" tIns="50800" lIns="50800" bIns="50800" rIns="50800"/>
            <a:lstStyle/>
            <a:p>
              <a:pPr algn="ctr">
                <a:lnSpc>
                  <a:spcPts val="12319"/>
                </a:lnSpc>
              </a:pPr>
              <a:r>
                <a:rPr lang="en-US" b="true" sz="8799">
                  <a:solidFill>
                    <a:srgbClr val="FFFFFF"/>
                  </a:solidFill>
                  <a:latin typeface="Poppins Ultra-Bold"/>
                  <a:ea typeface="Poppins Ultra-Bold"/>
                  <a:cs typeface="Poppins Ultra-Bold"/>
                  <a:sym typeface="Poppins Ultra-Bold"/>
                </a:rPr>
                <a:t>T</a:t>
              </a:r>
            </a:p>
          </p:txBody>
        </p:sp>
      </p:grpSp>
      <p:sp>
        <p:nvSpPr>
          <p:cNvPr name="Freeform 29" id="29"/>
          <p:cNvSpPr/>
          <p:nvPr/>
        </p:nvSpPr>
        <p:spPr>
          <a:xfrm flipH="false" flipV="false" rot="5400000">
            <a:off x="11623940" y="5104557"/>
            <a:ext cx="624367" cy="702253"/>
          </a:xfrm>
          <a:custGeom>
            <a:avLst/>
            <a:gdLst/>
            <a:ahLst/>
            <a:cxnLst/>
            <a:rect r="r" b="b" t="t" l="l"/>
            <a:pathLst>
              <a:path h="702253" w="624367">
                <a:moveTo>
                  <a:pt x="0" y="0"/>
                </a:moveTo>
                <a:lnTo>
                  <a:pt x="624367" y="0"/>
                </a:lnTo>
                <a:lnTo>
                  <a:pt x="624367" y="702253"/>
                </a:lnTo>
                <a:lnTo>
                  <a:pt x="0" y="7022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9FBFF"/>
        </a:solidFill>
      </p:bgPr>
    </p:bg>
    <p:spTree>
      <p:nvGrpSpPr>
        <p:cNvPr id="1" name=""/>
        <p:cNvGrpSpPr/>
        <p:nvPr/>
      </p:nvGrpSpPr>
      <p:grpSpPr>
        <a:xfrm>
          <a:off x="0" y="0"/>
          <a:ext cx="0" cy="0"/>
          <a:chOff x="0" y="0"/>
          <a:chExt cx="0" cy="0"/>
        </a:xfrm>
      </p:grpSpPr>
      <p:grpSp>
        <p:nvGrpSpPr>
          <p:cNvPr name="Group 2" id="2"/>
          <p:cNvGrpSpPr/>
          <p:nvPr/>
        </p:nvGrpSpPr>
        <p:grpSpPr>
          <a:xfrm rot="0">
            <a:off x="4683010" y="-3882226"/>
            <a:ext cx="7605025" cy="7605025"/>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35B120">
                  <a:alpha val="49804"/>
                </a:srgbClr>
              </a:solidFill>
              <a:prstDash val="solid"/>
              <a:miter/>
            </a:ln>
          </p:spPr>
        </p:sp>
        <p:sp>
          <p:nvSpPr>
            <p:cNvPr name="TextBox 4" id="4"/>
            <p:cNvSpPr txBox="true"/>
            <p:nvPr/>
          </p:nvSpPr>
          <p:spPr>
            <a:xfrm>
              <a:off x="76200" y="9525"/>
              <a:ext cx="660400" cy="727075"/>
            </a:xfrm>
            <a:prstGeom prst="rect">
              <a:avLst/>
            </a:prstGeom>
          </p:spPr>
          <p:txBody>
            <a:bodyPr anchor="ctr" rtlCol="false" tIns="50800" lIns="50800" bIns="50800" rIns="50800"/>
            <a:lstStyle/>
            <a:p>
              <a:pPr algn="ctr">
                <a:lnSpc>
                  <a:spcPts val="3499"/>
                </a:lnSpc>
              </a:pPr>
            </a:p>
          </p:txBody>
        </p:sp>
      </p:grpSp>
      <p:pic>
        <p:nvPicPr>
          <p:cNvPr name="Picture 5" id="5"/>
          <p:cNvPicPr>
            <a:picLocks noChangeAspect="true"/>
          </p:cNvPicPr>
          <p:nvPr/>
        </p:nvPicPr>
        <p:blipFill>
          <a:blip r:embed="rId2"/>
          <a:stretch>
            <a:fillRect/>
          </a:stretch>
        </p:blipFill>
        <p:spPr>
          <a:xfrm rot="0">
            <a:off x="8688490" y="-729073"/>
            <a:ext cx="9449675" cy="10546387"/>
          </a:xfrm>
          <a:prstGeom prst="rect">
            <a:avLst/>
          </a:prstGeom>
        </p:spPr>
      </p:pic>
      <p:sp>
        <p:nvSpPr>
          <p:cNvPr name="TextBox 6" id="6"/>
          <p:cNvSpPr txBox="true"/>
          <p:nvPr/>
        </p:nvSpPr>
        <p:spPr>
          <a:xfrm rot="0">
            <a:off x="1028700" y="1612949"/>
            <a:ext cx="8012776" cy="2402078"/>
          </a:xfrm>
          <a:prstGeom prst="rect">
            <a:avLst/>
          </a:prstGeom>
        </p:spPr>
        <p:txBody>
          <a:bodyPr anchor="t" rtlCol="false" tIns="0" lIns="0" bIns="0" rIns="0">
            <a:spAutoFit/>
          </a:bodyPr>
          <a:lstStyle/>
          <a:p>
            <a:pPr algn="l">
              <a:lnSpc>
                <a:spcPts val="6015"/>
              </a:lnSpc>
            </a:pPr>
            <a:r>
              <a:rPr lang="en-US" sz="6399" spc="-409" b="true">
                <a:solidFill>
                  <a:srgbClr val="212938"/>
                </a:solidFill>
                <a:latin typeface="Poppins Semi-Bold"/>
                <a:ea typeface="Poppins Semi-Bold"/>
                <a:cs typeface="Poppins Semi-Bold"/>
                <a:sym typeface="Poppins Semi-Bold"/>
              </a:rPr>
              <a:t>Çiftçiler Tarım Desteği Eksikliğiyle Mücadele Ediyor</a:t>
            </a:r>
          </a:p>
        </p:txBody>
      </p:sp>
      <p:sp>
        <p:nvSpPr>
          <p:cNvPr name="Freeform 7" id="7"/>
          <p:cNvSpPr/>
          <p:nvPr/>
        </p:nvSpPr>
        <p:spPr>
          <a:xfrm flipH="false" flipV="false" rot="0">
            <a:off x="1028700" y="4204964"/>
            <a:ext cx="512362" cy="487385"/>
          </a:xfrm>
          <a:custGeom>
            <a:avLst/>
            <a:gdLst/>
            <a:ahLst/>
            <a:cxnLst/>
            <a:rect r="r" b="b" t="t" l="l"/>
            <a:pathLst>
              <a:path h="487385" w="512362">
                <a:moveTo>
                  <a:pt x="0" y="0"/>
                </a:moveTo>
                <a:lnTo>
                  <a:pt x="512362" y="0"/>
                </a:lnTo>
                <a:lnTo>
                  <a:pt x="512362" y="487385"/>
                </a:lnTo>
                <a:lnTo>
                  <a:pt x="0" y="48738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8" id="8"/>
          <p:cNvSpPr txBox="true"/>
          <p:nvPr/>
        </p:nvSpPr>
        <p:spPr>
          <a:xfrm rot="0">
            <a:off x="1632632" y="4191984"/>
            <a:ext cx="6852891" cy="446671"/>
          </a:xfrm>
          <a:prstGeom prst="rect">
            <a:avLst/>
          </a:prstGeom>
        </p:spPr>
        <p:txBody>
          <a:bodyPr anchor="t" rtlCol="false" tIns="0" lIns="0" bIns="0" rIns="0">
            <a:spAutoFit/>
          </a:bodyPr>
          <a:lstStyle/>
          <a:p>
            <a:pPr algn="l">
              <a:lnSpc>
                <a:spcPts val="3497"/>
              </a:lnSpc>
              <a:spcBef>
                <a:spcPct val="0"/>
              </a:spcBef>
            </a:pPr>
            <a:r>
              <a:rPr lang="en-US" b="true" sz="2498" spc="-99">
                <a:solidFill>
                  <a:srgbClr val="212938"/>
                </a:solidFill>
                <a:latin typeface="Poppins Bold"/>
                <a:ea typeface="Poppins Bold"/>
                <a:cs typeface="Poppins Bold"/>
                <a:sym typeface="Poppins Bold"/>
              </a:rPr>
              <a:t>Dünya çapındaki çiftçilerin karşılaştığı zorluk</a:t>
            </a:r>
          </a:p>
        </p:txBody>
      </p:sp>
      <p:sp>
        <p:nvSpPr>
          <p:cNvPr name="TextBox 9" id="9"/>
          <p:cNvSpPr txBox="true"/>
          <p:nvPr/>
        </p:nvSpPr>
        <p:spPr>
          <a:xfrm rot="0">
            <a:off x="1028700" y="4816174"/>
            <a:ext cx="7502649" cy="2482850"/>
          </a:xfrm>
          <a:prstGeom prst="rect">
            <a:avLst/>
          </a:prstGeom>
        </p:spPr>
        <p:txBody>
          <a:bodyPr anchor="t" rtlCol="false" tIns="0" lIns="0" bIns="0" rIns="0">
            <a:spAutoFit/>
          </a:bodyPr>
          <a:lstStyle/>
          <a:p>
            <a:pPr algn="l">
              <a:lnSpc>
                <a:spcPts val="2800"/>
              </a:lnSpc>
            </a:pPr>
            <a:r>
              <a:rPr lang="en-US" sz="2000" spc="-80">
                <a:solidFill>
                  <a:srgbClr val="212938"/>
                </a:solidFill>
                <a:latin typeface="Poppins"/>
                <a:ea typeface="Poppins"/>
                <a:cs typeface="Poppins"/>
                <a:sym typeface="Poppins"/>
              </a:rPr>
              <a:t>Kırsal alanlardaki küçük ve orta ölçekli çiftçiler, uzman agronomistlere sınırlı erişim nedeniyle ürün sağlığını korumada zorluklarla karşı karşıyadır. Geleneksel hizmetler yavaş, bürokratiktir ve kişiselleştirilmiş tavsiyelerden yoksundur.</a:t>
            </a:r>
          </a:p>
          <a:p>
            <a:pPr algn="l">
              <a:lnSpc>
                <a:spcPts val="2800"/>
              </a:lnSpc>
            </a:pPr>
          </a:p>
          <a:p>
            <a:pPr algn="l">
              <a:lnSpc>
                <a:spcPts val="2800"/>
              </a:lnSpc>
              <a:spcBef>
                <a:spcPct val="0"/>
              </a:spcBef>
            </a:pPr>
            <a:r>
              <a:rPr lang="en-US" b="true" sz="2000" spc="-80">
                <a:solidFill>
                  <a:srgbClr val="212938"/>
                </a:solidFill>
                <a:latin typeface="Poppins Bold"/>
                <a:ea typeface="Poppins Bold"/>
                <a:cs typeface="Poppins Bold"/>
                <a:sym typeface="Poppins Bold"/>
              </a:rPr>
              <a:t>Temel Sorun: </a:t>
            </a:r>
            <a:r>
              <a:rPr lang="en-US" sz="2000" spc="-80">
                <a:solidFill>
                  <a:srgbClr val="212938"/>
                </a:solidFill>
                <a:latin typeface="Poppins"/>
                <a:ea typeface="Poppins"/>
                <a:cs typeface="Poppins"/>
                <a:sym typeface="Poppins"/>
              </a:rPr>
              <a:t>Birçok çiftçi, ürün hastalıklarını ve zararlı istilasını önlemek için gereken rehberliğe sahip değil.</a:t>
            </a:r>
          </a:p>
        </p:txBody>
      </p:sp>
      <p:grpSp>
        <p:nvGrpSpPr>
          <p:cNvPr name="Group 10" id="10"/>
          <p:cNvGrpSpPr/>
          <p:nvPr/>
        </p:nvGrpSpPr>
        <p:grpSpPr>
          <a:xfrm rot="0">
            <a:off x="-814981" y="6336031"/>
            <a:ext cx="5497991" cy="5497991"/>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35B120">
                  <a:alpha val="49804"/>
                </a:srgbClr>
              </a:solidFill>
              <a:prstDash val="solid"/>
              <a:miter/>
            </a:ln>
          </p:spPr>
        </p:sp>
        <p:sp>
          <p:nvSpPr>
            <p:cNvPr name="TextBox 12" id="12"/>
            <p:cNvSpPr txBox="true"/>
            <p:nvPr/>
          </p:nvSpPr>
          <p:spPr>
            <a:xfrm>
              <a:off x="76200" y="9525"/>
              <a:ext cx="660400" cy="727075"/>
            </a:xfrm>
            <a:prstGeom prst="rect">
              <a:avLst/>
            </a:prstGeom>
          </p:spPr>
          <p:txBody>
            <a:bodyPr anchor="ctr" rtlCol="false" tIns="50800" lIns="50800" bIns="50800" rIns="50800"/>
            <a:lstStyle/>
            <a:p>
              <a:pPr algn="ctr">
                <a:lnSpc>
                  <a:spcPts val="3499"/>
                </a:lnSpc>
              </a:pPr>
            </a:p>
          </p:txBody>
        </p:sp>
      </p:grpSp>
      <p:sp>
        <p:nvSpPr>
          <p:cNvPr name="TextBox 13" id="13"/>
          <p:cNvSpPr txBox="true"/>
          <p:nvPr/>
        </p:nvSpPr>
        <p:spPr>
          <a:xfrm rot="0">
            <a:off x="891912" y="7926122"/>
            <a:ext cx="9287986" cy="1880751"/>
          </a:xfrm>
          <a:prstGeom prst="rect">
            <a:avLst/>
          </a:prstGeom>
        </p:spPr>
        <p:txBody>
          <a:bodyPr anchor="t" rtlCol="false" tIns="0" lIns="0" bIns="0" rIns="0">
            <a:spAutoFit/>
          </a:bodyPr>
          <a:lstStyle/>
          <a:p>
            <a:pPr algn="l">
              <a:lnSpc>
                <a:spcPts val="12867"/>
              </a:lnSpc>
            </a:pPr>
            <a:r>
              <a:rPr lang="en-US" sz="13688" spc="-876" b="true">
                <a:solidFill>
                  <a:srgbClr val="34B120"/>
                </a:solidFill>
                <a:latin typeface="Poppins Semi-Bold"/>
                <a:ea typeface="Poppins Semi-Bold"/>
                <a:cs typeface="Poppins Semi-Bold"/>
                <a:sym typeface="Poppins Semi-Bold"/>
              </a:rPr>
              <a:t>570 </a:t>
            </a:r>
            <a:r>
              <a:rPr lang="en-US" sz="13688" spc="-876">
                <a:solidFill>
                  <a:srgbClr val="34B120"/>
                </a:solidFill>
                <a:latin typeface="Poppins"/>
                <a:ea typeface="Poppins"/>
                <a:cs typeface="Poppins"/>
                <a:sym typeface="Poppins"/>
              </a:rPr>
              <a:t>milyon</a:t>
            </a:r>
          </a:p>
        </p:txBody>
      </p:sp>
      <p:sp>
        <p:nvSpPr>
          <p:cNvPr name="TextBox 14" id="14"/>
          <p:cNvSpPr txBox="true"/>
          <p:nvPr/>
        </p:nvSpPr>
        <p:spPr>
          <a:xfrm rot="0">
            <a:off x="1028700" y="7570486"/>
            <a:ext cx="4910004" cy="355555"/>
          </a:xfrm>
          <a:prstGeom prst="rect">
            <a:avLst/>
          </a:prstGeom>
        </p:spPr>
        <p:txBody>
          <a:bodyPr anchor="t" rtlCol="false" tIns="0" lIns="0" bIns="0" rIns="0">
            <a:spAutoFit/>
          </a:bodyPr>
          <a:lstStyle/>
          <a:p>
            <a:pPr algn="l">
              <a:lnSpc>
                <a:spcPts val="2523"/>
              </a:lnSpc>
            </a:pPr>
            <a:r>
              <a:rPr lang="en-US" sz="2498" spc="-99" b="true">
                <a:solidFill>
                  <a:srgbClr val="212938"/>
                </a:solidFill>
                <a:latin typeface="Poppins Ultra-Bold"/>
                <a:ea typeface="Poppins Ultra-Bold"/>
                <a:cs typeface="Poppins Ultra-Bold"/>
                <a:sym typeface="Poppins Ultra-Bold"/>
              </a:rPr>
              <a:t>Dünya genelindeki çiftlik sayısı:</a:t>
            </a:r>
          </a:p>
        </p:txBody>
      </p:sp>
      <p:sp>
        <p:nvSpPr>
          <p:cNvPr name="Freeform 15" id="15"/>
          <p:cNvSpPr/>
          <p:nvPr/>
        </p:nvSpPr>
        <p:spPr>
          <a:xfrm flipH="false" flipV="false" rot="0">
            <a:off x="1028700" y="561290"/>
            <a:ext cx="840440" cy="840440"/>
          </a:xfrm>
          <a:custGeom>
            <a:avLst/>
            <a:gdLst/>
            <a:ahLst/>
            <a:cxnLst/>
            <a:rect r="r" b="b" t="t" l="l"/>
            <a:pathLst>
              <a:path h="840440" w="840440">
                <a:moveTo>
                  <a:pt x="0" y="0"/>
                </a:moveTo>
                <a:lnTo>
                  <a:pt x="840440" y="0"/>
                </a:lnTo>
                <a:lnTo>
                  <a:pt x="840440" y="840440"/>
                </a:lnTo>
                <a:lnTo>
                  <a:pt x="0" y="840440"/>
                </a:lnTo>
                <a:lnTo>
                  <a:pt x="0" y="0"/>
                </a:lnTo>
                <a:close/>
              </a:path>
            </a:pathLst>
          </a:custGeom>
          <a:blipFill>
            <a:blip r:embed="rId5"/>
            <a:stretch>
              <a:fillRect l="0" t="0" r="0" b="0"/>
            </a:stretch>
          </a:blipFill>
        </p:spPr>
      </p:sp>
      <p:sp>
        <p:nvSpPr>
          <p:cNvPr name="TextBox 16" id="16"/>
          <p:cNvSpPr txBox="true"/>
          <p:nvPr/>
        </p:nvSpPr>
        <p:spPr>
          <a:xfrm rot="0">
            <a:off x="11307888" y="9277350"/>
            <a:ext cx="4910004" cy="355555"/>
          </a:xfrm>
          <a:prstGeom prst="rect">
            <a:avLst/>
          </a:prstGeom>
        </p:spPr>
        <p:txBody>
          <a:bodyPr anchor="t" rtlCol="false" tIns="0" lIns="0" bIns="0" rIns="0">
            <a:spAutoFit/>
          </a:bodyPr>
          <a:lstStyle/>
          <a:p>
            <a:pPr algn="ctr">
              <a:lnSpc>
                <a:spcPts val="2523"/>
              </a:lnSpc>
            </a:pPr>
            <a:r>
              <a:rPr lang="en-US" b="true" sz="2498" spc="-99">
                <a:solidFill>
                  <a:srgbClr val="212938"/>
                </a:solidFill>
                <a:latin typeface="Poppins Ultra-Bold"/>
                <a:ea typeface="Poppins Ultra-Bold"/>
                <a:cs typeface="Poppins Ultra-Bold"/>
                <a:sym typeface="Poppins Ultra-Bold"/>
              </a:rPr>
              <a:t>Yüzde olarak gösterilmiştir</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9FBFF"/>
        </a:solidFill>
      </p:bgPr>
    </p:bg>
    <p:spTree>
      <p:nvGrpSpPr>
        <p:cNvPr id="1" name=""/>
        <p:cNvGrpSpPr/>
        <p:nvPr/>
      </p:nvGrpSpPr>
      <p:grpSpPr>
        <a:xfrm>
          <a:off x="0" y="0"/>
          <a:ext cx="0" cy="0"/>
          <a:chOff x="0" y="0"/>
          <a:chExt cx="0" cy="0"/>
        </a:xfrm>
      </p:grpSpPr>
      <p:grpSp>
        <p:nvGrpSpPr>
          <p:cNvPr name="Group 2" id="2"/>
          <p:cNvGrpSpPr/>
          <p:nvPr/>
        </p:nvGrpSpPr>
        <p:grpSpPr>
          <a:xfrm rot="0">
            <a:off x="3858367" y="5946884"/>
            <a:ext cx="7208762" cy="7208762"/>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35B120">
                  <a:alpha val="49804"/>
                </a:srgbClr>
              </a:solidFill>
              <a:prstDash val="solid"/>
              <a:miter/>
            </a:ln>
          </p:spPr>
        </p:sp>
        <p:sp>
          <p:nvSpPr>
            <p:cNvPr name="TextBox 4" id="4"/>
            <p:cNvSpPr txBox="true"/>
            <p:nvPr/>
          </p:nvSpPr>
          <p:spPr>
            <a:xfrm>
              <a:off x="76200" y="9525"/>
              <a:ext cx="660400" cy="727075"/>
            </a:xfrm>
            <a:prstGeom prst="rect">
              <a:avLst/>
            </a:prstGeom>
          </p:spPr>
          <p:txBody>
            <a:bodyPr anchor="ctr" rtlCol="false" tIns="50800" lIns="50800" bIns="50800" rIns="50800"/>
            <a:lstStyle/>
            <a:p>
              <a:pPr algn="ctr">
                <a:lnSpc>
                  <a:spcPts val="3499"/>
                </a:lnSpc>
              </a:pPr>
            </a:p>
          </p:txBody>
        </p:sp>
      </p:grpSp>
      <p:grpSp>
        <p:nvGrpSpPr>
          <p:cNvPr name="Group 5" id="5"/>
          <p:cNvGrpSpPr/>
          <p:nvPr/>
        </p:nvGrpSpPr>
        <p:grpSpPr>
          <a:xfrm rot="0">
            <a:off x="12503189" y="0"/>
            <a:ext cx="8292910" cy="10287000"/>
            <a:chOff x="0" y="0"/>
            <a:chExt cx="4853912" cy="6021070"/>
          </a:xfrm>
        </p:grpSpPr>
        <p:sp>
          <p:nvSpPr>
            <p:cNvPr name="Freeform 6" id="6"/>
            <p:cNvSpPr/>
            <p:nvPr/>
          </p:nvSpPr>
          <p:spPr>
            <a:xfrm flipH="false" flipV="false" rot="0">
              <a:off x="0" y="0"/>
              <a:ext cx="4853912" cy="6021070"/>
            </a:xfrm>
            <a:custGeom>
              <a:avLst/>
              <a:gdLst/>
              <a:ahLst/>
              <a:cxnLst/>
              <a:rect r="r" b="b" t="t" l="l"/>
              <a:pathLst>
                <a:path h="6021070" w="4853912">
                  <a:moveTo>
                    <a:pt x="0" y="6021070"/>
                  </a:moveTo>
                  <a:lnTo>
                    <a:pt x="564047" y="0"/>
                  </a:lnTo>
                  <a:lnTo>
                    <a:pt x="4853912" y="0"/>
                  </a:lnTo>
                  <a:lnTo>
                    <a:pt x="4289865" y="6021070"/>
                  </a:lnTo>
                  <a:close/>
                </a:path>
              </a:pathLst>
            </a:custGeom>
            <a:solidFill>
              <a:srgbClr val="35B120"/>
            </a:solidFill>
            <a:ln w="12700">
              <a:solidFill>
                <a:srgbClr val="000000"/>
              </a:solidFill>
            </a:ln>
          </p:spPr>
        </p:sp>
      </p:grpSp>
      <p:grpSp>
        <p:nvGrpSpPr>
          <p:cNvPr name="Group 7" id="7"/>
          <p:cNvGrpSpPr/>
          <p:nvPr/>
        </p:nvGrpSpPr>
        <p:grpSpPr>
          <a:xfrm rot="0">
            <a:off x="-951095" y="-1375583"/>
            <a:ext cx="5497991" cy="5497991"/>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35B120">
                  <a:alpha val="49804"/>
                </a:srgbClr>
              </a:solidFill>
              <a:prstDash val="solid"/>
              <a:miter/>
            </a:ln>
          </p:spPr>
        </p:sp>
        <p:sp>
          <p:nvSpPr>
            <p:cNvPr name="TextBox 9" id="9"/>
            <p:cNvSpPr txBox="true"/>
            <p:nvPr/>
          </p:nvSpPr>
          <p:spPr>
            <a:xfrm>
              <a:off x="76200" y="9525"/>
              <a:ext cx="660400" cy="727075"/>
            </a:xfrm>
            <a:prstGeom prst="rect">
              <a:avLst/>
            </a:prstGeom>
          </p:spPr>
          <p:txBody>
            <a:bodyPr anchor="ctr" rtlCol="false" tIns="50800" lIns="50800" bIns="50800" rIns="50800"/>
            <a:lstStyle/>
            <a:p>
              <a:pPr algn="ctr">
                <a:lnSpc>
                  <a:spcPts val="3499"/>
                </a:lnSpc>
              </a:pPr>
            </a:p>
          </p:txBody>
        </p:sp>
      </p:grpSp>
      <p:sp>
        <p:nvSpPr>
          <p:cNvPr name="Freeform 10" id="10"/>
          <p:cNvSpPr/>
          <p:nvPr/>
        </p:nvSpPr>
        <p:spPr>
          <a:xfrm flipH="false" flipV="false" rot="0">
            <a:off x="991162" y="7561181"/>
            <a:ext cx="512362" cy="487385"/>
          </a:xfrm>
          <a:custGeom>
            <a:avLst/>
            <a:gdLst/>
            <a:ahLst/>
            <a:cxnLst/>
            <a:rect r="r" b="b" t="t" l="l"/>
            <a:pathLst>
              <a:path h="487385" w="512362">
                <a:moveTo>
                  <a:pt x="0" y="0"/>
                </a:moveTo>
                <a:lnTo>
                  <a:pt x="512362" y="0"/>
                </a:lnTo>
                <a:lnTo>
                  <a:pt x="512362" y="487385"/>
                </a:lnTo>
                <a:lnTo>
                  <a:pt x="0" y="48738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1" id="11"/>
          <p:cNvSpPr txBox="true"/>
          <p:nvPr/>
        </p:nvSpPr>
        <p:spPr>
          <a:xfrm rot="0">
            <a:off x="991162" y="4929627"/>
            <a:ext cx="11311557" cy="2294449"/>
          </a:xfrm>
          <a:prstGeom prst="rect">
            <a:avLst/>
          </a:prstGeom>
        </p:spPr>
        <p:txBody>
          <a:bodyPr anchor="t" rtlCol="false" tIns="0" lIns="0" bIns="0" rIns="0">
            <a:spAutoFit/>
          </a:bodyPr>
          <a:lstStyle/>
          <a:p>
            <a:pPr algn="l">
              <a:lnSpc>
                <a:spcPts val="8698"/>
              </a:lnSpc>
            </a:pPr>
            <a:r>
              <a:rPr lang="en-US" sz="8054" spc="-515" b="true">
                <a:solidFill>
                  <a:srgbClr val="212938"/>
                </a:solidFill>
                <a:latin typeface="Poppins Semi-Bold"/>
                <a:ea typeface="Poppins Semi-Bold"/>
                <a:cs typeface="Poppins Semi-Bold"/>
                <a:sym typeface="Poppins Semi-Bold"/>
              </a:rPr>
              <a:t>Sağlıklı Tarım Platformu: Açığı Kapatmak</a:t>
            </a:r>
          </a:p>
        </p:txBody>
      </p:sp>
      <p:sp>
        <p:nvSpPr>
          <p:cNvPr name="TextBox 12" id="12"/>
          <p:cNvSpPr txBox="true"/>
          <p:nvPr/>
        </p:nvSpPr>
        <p:spPr>
          <a:xfrm rot="0">
            <a:off x="1595094" y="7548200"/>
            <a:ext cx="8079547" cy="446671"/>
          </a:xfrm>
          <a:prstGeom prst="rect">
            <a:avLst/>
          </a:prstGeom>
        </p:spPr>
        <p:txBody>
          <a:bodyPr anchor="t" rtlCol="false" tIns="0" lIns="0" bIns="0" rIns="0">
            <a:spAutoFit/>
          </a:bodyPr>
          <a:lstStyle/>
          <a:p>
            <a:pPr algn="l">
              <a:lnSpc>
                <a:spcPts val="3497"/>
              </a:lnSpc>
              <a:spcBef>
                <a:spcPct val="0"/>
              </a:spcBef>
            </a:pPr>
            <a:r>
              <a:rPr lang="en-US" b="true" sz="2498" spc="-99">
                <a:solidFill>
                  <a:srgbClr val="212938"/>
                </a:solidFill>
                <a:latin typeface="Poppins Bold"/>
                <a:ea typeface="Poppins Bold"/>
                <a:cs typeface="Poppins Bold"/>
                <a:sym typeface="Poppins Bold"/>
              </a:rPr>
              <a:t>Dünya Çapındaki Çiftçilere Gerçek Zamanlı Destek</a:t>
            </a:r>
          </a:p>
        </p:txBody>
      </p:sp>
      <p:sp>
        <p:nvSpPr>
          <p:cNvPr name="TextBox 13" id="13"/>
          <p:cNvSpPr txBox="true"/>
          <p:nvPr/>
        </p:nvSpPr>
        <p:spPr>
          <a:xfrm rot="0">
            <a:off x="991162" y="8233078"/>
            <a:ext cx="9912760" cy="1172845"/>
          </a:xfrm>
          <a:prstGeom prst="rect">
            <a:avLst/>
          </a:prstGeom>
        </p:spPr>
        <p:txBody>
          <a:bodyPr anchor="t" rtlCol="false" tIns="0" lIns="0" bIns="0" rIns="0">
            <a:spAutoFit/>
          </a:bodyPr>
          <a:lstStyle/>
          <a:p>
            <a:pPr algn="l">
              <a:lnSpc>
                <a:spcPts val="3080"/>
              </a:lnSpc>
              <a:spcBef>
                <a:spcPct val="0"/>
              </a:spcBef>
            </a:pPr>
            <a:r>
              <a:rPr lang="en-US" sz="2200" spc="-88">
                <a:solidFill>
                  <a:srgbClr val="212938"/>
                </a:solidFill>
                <a:latin typeface="Poppins"/>
                <a:ea typeface="Poppins"/>
                <a:cs typeface="Poppins"/>
                <a:sym typeface="Poppins"/>
              </a:rPr>
              <a:t>Platform, yüksek etkili, düşük maliyetli bir çözüm sunarak, tarım uzmanlığını en çok ihtiyaç duyanların erişimine sunuyor. Çiftçiler artık hızlı kararlar alabiliyor, ürün kayıplarını azaltabiliyor ve genel verimi artırabiliyor.</a:t>
            </a:r>
          </a:p>
        </p:txBody>
      </p:sp>
      <p:sp>
        <p:nvSpPr>
          <p:cNvPr name="Freeform 14" id="14"/>
          <p:cNvSpPr/>
          <p:nvPr/>
        </p:nvSpPr>
        <p:spPr>
          <a:xfrm flipH="false" flipV="false" rot="0">
            <a:off x="11987719" y="532972"/>
            <a:ext cx="840440" cy="840440"/>
          </a:xfrm>
          <a:custGeom>
            <a:avLst/>
            <a:gdLst/>
            <a:ahLst/>
            <a:cxnLst/>
            <a:rect r="r" b="b" t="t" l="l"/>
            <a:pathLst>
              <a:path h="840440" w="840440">
                <a:moveTo>
                  <a:pt x="0" y="0"/>
                </a:moveTo>
                <a:lnTo>
                  <a:pt x="840440" y="0"/>
                </a:lnTo>
                <a:lnTo>
                  <a:pt x="840440" y="840440"/>
                </a:lnTo>
                <a:lnTo>
                  <a:pt x="0" y="840440"/>
                </a:lnTo>
                <a:lnTo>
                  <a:pt x="0" y="0"/>
                </a:lnTo>
                <a:close/>
              </a:path>
            </a:pathLst>
          </a:custGeom>
          <a:blipFill>
            <a:blip r:embed="rId4"/>
            <a:stretch>
              <a:fillRect l="0" t="0" r="0" b="0"/>
            </a:stretch>
          </a:blipFill>
        </p:spPr>
      </p:sp>
      <p:grpSp>
        <p:nvGrpSpPr>
          <p:cNvPr name="Group 15" id="15"/>
          <p:cNvGrpSpPr/>
          <p:nvPr/>
        </p:nvGrpSpPr>
        <p:grpSpPr>
          <a:xfrm rot="0">
            <a:off x="12302719" y="1948829"/>
            <a:ext cx="11350515" cy="10069546"/>
            <a:chOff x="0" y="0"/>
            <a:chExt cx="15134020" cy="13426062"/>
          </a:xfrm>
        </p:grpSpPr>
        <p:sp>
          <p:nvSpPr>
            <p:cNvPr name="Freeform 16" id="16"/>
            <p:cNvSpPr/>
            <p:nvPr/>
          </p:nvSpPr>
          <p:spPr>
            <a:xfrm flipH="false" flipV="false" rot="0">
              <a:off x="0" y="0"/>
              <a:ext cx="15134020" cy="13426062"/>
            </a:xfrm>
            <a:custGeom>
              <a:avLst/>
              <a:gdLst/>
              <a:ahLst/>
              <a:cxnLst/>
              <a:rect r="r" b="b" t="t" l="l"/>
              <a:pathLst>
                <a:path h="13426062" w="15134020">
                  <a:moveTo>
                    <a:pt x="0" y="0"/>
                  </a:moveTo>
                  <a:lnTo>
                    <a:pt x="15134020" y="0"/>
                  </a:lnTo>
                  <a:lnTo>
                    <a:pt x="15134020" y="13426062"/>
                  </a:lnTo>
                  <a:lnTo>
                    <a:pt x="0" y="13426062"/>
                  </a:lnTo>
                  <a:lnTo>
                    <a:pt x="0" y="0"/>
                  </a:lnTo>
                  <a:close/>
                </a:path>
              </a:pathLst>
            </a:custGeom>
            <a:blipFill>
              <a:blip r:embed="rId5"/>
              <a:stretch>
                <a:fillRect l="0" t="0" r="0" b="0"/>
              </a:stretch>
            </a:blipFill>
          </p:spPr>
        </p:sp>
      </p:grpSp>
      <p:sp>
        <p:nvSpPr>
          <p:cNvPr name="Freeform 17" id="17"/>
          <p:cNvSpPr/>
          <p:nvPr/>
        </p:nvSpPr>
        <p:spPr>
          <a:xfrm flipH="false" flipV="false" rot="0">
            <a:off x="932949" y="1028700"/>
            <a:ext cx="873523" cy="583076"/>
          </a:xfrm>
          <a:custGeom>
            <a:avLst/>
            <a:gdLst/>
            <a:ahLst/>
            <a:cxnLst/>
            <a:rect r="r" b="b" t="t" l="l"/>
            <a:pathLst>
              <a:path h="583076" w="873523">
                <a:moveTo>
                  <a:pt x="0" y="0"/>
                </a:moveTo>
                <a:lnTo>
                  <a:pt x="873523" y="0"/>
                </a:lnTo>
                <a:lnTo>
                  <a:pt x="873523" y="583076"/>
                </a:lnTo>
                <a:lnTo>
                  <a:pt x="0" y="58307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8" id="18"/>
          <p:cNvSpPr/>
          <p:nvPr/>
        </p:nvSpPr>
        <p:spPr>
          <a:xfrm flipH="false" flipV="false" rot="0">
            <a:off x="6941343" y="1028700"/>
            <a:ext cx="583076" cy="583076"/>
          </a:xfrm>
          <a:custGeom>
            <a:avLst/>
            <a:gdLst/>
            <a:ahLst/>
            <a:cxnLst/>
            <a:rect r="r" b="b" t="t" l="l"/>
            <a:pathLst>
              <a:path h="583076" w="583076">
                <a:moveTo>
                  <a:pt x="0" y="0"/>
                </a:moveTo>
                <a:lnTo>
                  <a:pt x="583076" y="0"/>
                </a:lnTo>
                <a:lnTo>
                  <a:pt x="583076" y="583076"/>
                </a:lnTo>
                <a:lnTo>
                  <a:pt x="0" y="58307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9" id="19"/>
          <p:cNvSpPr txBox="true"/>
          <p:nvPr/>
        </p:nvSpPr>
        <p:spPr>
          <a:xfrm rot="0">
            <a:off x="932949" y="2211332"/>
            <a:ext cx="5699966" cy="2096578"/>
          </a:xfrm>
          <a:prstGeom prst="rect">
            <a:avLst/>
          </a:prstGeom>
        </p:spPr>
        <p:txBody>
          <a:bodyPr anchor="t" rtlCol="false" tIns="0" lIns="0" bIns="0" rIns="0">
            <a:spAutoFit/>
          </a:bodyPr>
          <a:lstStyle/>
          <a:p>
            <a:pPr algn="l">
              <a:lnSpc>
                <a:spcPts val="4140"/>
              </a:lnSpc>
              <a:spcBef>
                <a:spcPct val="0"/>
              </a:spcBef>
            </a:pPr>
            <a:r>
              <a:rPr lang="en-US" sz="2957" spc="-118">
                <a:solidFill>
                  <a:srgbClr val="212938"/>
                </a:solidFill>
                <a:latin typeface="Poppins"/>
                <a:ea typeface="Poppins"/>
                <a:cs typeface="Poppins"/>
                <a:sym typeface="Poppins"/>
              </a:rPr>
              <a:t>Çiftçiler, ürün sorunlarına ilişkin soru, fotoğraf ve video göndererek özelleştirilmiş, gerçek zamanlı çözümlere erişebiliyor.</a:t>
            </a:r>
          </a:p>
        </p:txBody>
      </p:sp>
      <p:sp>
        <p:nvSpPr>
          <p:cNvPr name="TextBox 20" id="20"/>
          <p:cNvSpPr txBox="true"/>
          <p:nvPr/>
        </p:nvSpPr>
        <p:spPr>
          <a:xfrm rot="0">
            <a:off x="932949" y="1738679"/>
            <a:ext cx="5352736" cy="429825"/>
          </a:xfrm>
          <a:prstGeom prst="rect">
            <a:avLst/>
          </a:prstGeom>
        </p:spPr>
        <p:txBody>
          <a:bodyPr anchor="t" rtlCol="false" tIns="0" lIns="0" bIns="0" rIns="0">
            <a:spAutoFit/>
          </a:bodyPr>
          <a:lstStyle/>
          <a:p>
            <a:pPr algn="l">
              <a:lnSpc>
                <a:spcPts val="3231"/>
              </a:lnSpc>
            </a:pPr>
            <a:r>
              <a:rPr lang="en-US" sz="2964" spc="-189" b="true">
                <a:solidFill>
                  <a:srgbClr val="212938"/>
                </a:solidFill>
                <a:latin typeface="Poppins Semi-Bold"/>
                <a:ea typeface="Poppins Semi-Bold"/>
                <a:cs typeface="Poppins Semi-Bold"/>
                <a:sym typeface="Poppins Semi-Bold"/>
              </a:rPr>
              <a:t>Stratejik akış</a:t>
            </a:r>
          </a:p>
        </p:txBody>
      </p:sp>
      <p:sp>
        <p:nvSpPr>
          <p:cNvPr name="TextBox 21" id="21"/>
          <p:cNvSpPr txBox="true"/>
          <p:nvPr/>
        </p:nvSpPr>
        <p:spPr>
          <a:xfrm rot="0">
            <a:off x="6941343" y="2201807"/>
            <a:ext cx="5781596" cy="2215324"/>
          </a:xfrm>
          <a:prstGeom prst="rect">
            <a:avLst/>
          </a:prstGeom>
        </p:spPr>
        <p:txBody>
          <a:bodyPr anchor="t" rtlCol="false" tIns="0" lIns="0" bIns="0" rIns="0">
            <a:spAutoFit/>
          </a:bodyPr>
          <a:lstStyle/>
          <a:p>
            <a:pPr algn="l">
              <a:lnSpc>
                <a:spcPts val="4420"/>
              </a:lnSpc>
              <a:spcBef>
                <a:spcPct val="0"/>
              </a:spcBef>
            </a:pPr>
            <a:r>
              <a:rPr lang="en-US" sz="3157" spc="-126">
                <a:solidFill>
                  <a:srgbClr val="212938"/>
                </a:solidFill>
                <a:latin typeface="Poppins"/>
                <a:ea typeface="Poppins"/>
                <a:cs typeface="Poppins"/>
                <a:sym typeface="Poppins"/>
              </a:rPr>
              <a:t>Soru başına ödeme modeli: Kişiselleştirilmiş, talep üzerine tarım desteği için sorgu başına 10 dolar.</a:t>
            </a:r>
          </a:p>
        </p:txBody>
      </p:sp>
      <p:sp>
        <p:nvSpPr>
          <p:cNvPr name="TextBox 22" id="22"/>
          <p:cNvSpPr txBox="true"/>
          <p:nvPr/>
        </p:nvSpPr>
        <p:spPr>
          <a:xfrm rot="0">
            <a:off x="6941343" y="1738679"/>
            <a:ext cx="5466596" cy="429825"/>
          </a:xfrm>
          <a:prstGeom prst="rect">
            <a:avLst/>
          </a:prstGeom>
        </p:spPr>
        <p:txBody>
          <a:bodyPr anchor="t" rtlCol="false" tIns="0" lIns="0" bIns="0" rIns="0">
            <a:spAutoFit/>
          </a:bodyPr>
          <a:lstStyle/>
          <a:p>
            <a:pPr algn="l">
              <a:lnSpc>
                <a:spcPts val="3231"/>
              </a:lnSpc>
            </a:pPr>
            <a:r>
              <a:rPr lang="en-US" sz="2964" spc="-189" b="true">
                <a:solidFill>
                  <a:srgbClr val="212938"/>
                </a:solidFill>
                <a:latin typeface="Poppins Semi-Bold"/>
                <a:ea typeface="Poppins Semi-Bold"/>
                <a:cs typeface="Poppins Semi-Bold"/>
                <a:sym typeface="Poppins Semi-Bold"/>
              </a:rPr>
              <a:t>Nakit akışı optimizasyonu</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9FBFF"/>
        </a:solidFill>
      </p:bgPr>
    </p:bg>
    <p:spTree>
      <p:nvGrpSpPr>
        <p:cNvPr id="1" name=""/>
        <p:cNvGrpSpPr/>
        <p:nvPr/>
      </p:nvGrpSpPr>
      <p:grpSpPr>
        <a:xfrm>
          <a:off x="0" y="0"/>
          <a:ext cx="0" cy="0"/>
          <a:chOff x="0" y="0"/>
          <a:chExt cx="0" cy="0"/>
        </a:xfrm>
      </p:grpSpPr>
      <p:grpSp>
        <p:nvGrpSpPr>
          <p:cNvPr name="Group 2" id="2"/>
          <p:cNvGrpSpPr/>
          <p:nvPr/>
        </p:nvGrpSpPr>
        <p:grpSpPr>
          <a:xfrm rot="0">
            <a:off x="4045691" y="-2198273"/>
            <a:ext cx="7605025" cy="7605025"/>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35B120">
                  <a:alpha val="49804"/>
                </a:srgbClr>
              </a:solidFill>
              <a:prstDash val="solid"/>
              <a:miter/>
            </a:ln>
          </p:spPr>
        </p:sp>
        <p:sp>
          <p:nvSpPr>
            <p:cNvPr name="TextBox 4" id="4"/>
            <p:cNvSpPr txBox="true"/>
            <p:nvPr/>
          </p:nvSpPr>
          <p:spPr>
            <a:xfrm>
              <a:off x="76200" y="9525"/>
              <a:ext cx="660400" cy="727075"/>
            </a:xfrm>
            <a:prstGeom prst="rect">
              <a:avLst/>
            </a:prstGeom>
          </p:spPr>
          <p:txBody>
            <a:bodyPr anchor="ctr" rtlCol="false" tIns="50800" lIns="50800" bIns="50800" rIns="50800"/>
            <a:lstStyle/>
            <a:p>
              <a:pPr algn="ctr">
                <a:lnSpc>
                  <a:spcPts val="3499"/>
                </a:lnSpc>
              </a:pPr>
            </a:p>
          </p:txBody>
        </p:sp>
      </p:grpSp>
      <p:pic>
        <p:nvPicPr>
          <p:cNvPr name="Picture 5" id="5"/>
          <p:cNvPicPr>
            <a:picLocks noChangeAspect="true"/>
          </p:cNvPicPr>
          <p:nvPr/>
        </p:nvPicPr>
        <p:blipFill>
          <a:blip r:embed="rId2"/>
          <a:stretch>
            <a:fillRect/>
          </a:stretch>
        </p:blipFill>
        <p:spPr>
          <a:xfrm rot="0">
            <a:off x="10020861" y="322782"/>
            <a:ext cx="7947452" cy="9089507"/>
          </a:xfrm>
          <a:prstGeom prst="rect">
            <a:avLst/>
          </a:prstGeom>
        </p:spPr>
      </p:pic>
      <p:sp>
        <p:nvSpPr>
          <p:cNvPr name="TextBox 6" id="6"/>
          <p:cNvSpPr txBox="true"/>
          <p:nvPr/>
        </p:nvSpPr>
        <p:spPr>
          <a:xfrm rot="0">
            <a:off x="1179571" y="4047683"/>
            <a:ext cx="8860942" cy="1640078"/>
          </a:xfrm>
          <a:prstGeom prst="rect">
            <a:avLst/>
          </a:prstGeom>
        </p:spPr>
        <p:txBody>
          <a:bodyPr anchor="t" rtlCol="false" tIns="0" lIns="0" bIns="0" rIns="0">
            <a:spAutoFit/>
          </a:bodyPr>
          <a:lstStyle/>
          <a:p>
            <a:pPr algn="l">
              <a:lnSpc>
                <a:spcPts val="6015"/>
              </a:lnSpc>
            </a:pPr>
            <a:r>
              <a:rPr lang="en-US" sz="6399" spc="-409" b="true">
                <a:solidFill>
                  <a:srgbClr val="212938"/>
                </a:solidFill>
                <a:latin typeface="Poppins Semi-Bold"/>
                <a:ea typeface="Poppins Semi-Bold"/>
                <a:cs typeface="Poppins Semi-Bold"/>
                <a:sym typeface="Poppins Semi-Bold"/>
              </a:rPr>
              <a:t>Abone Büyümesi Büyük Etki Yaratıyor</a:t>
            </a:r>
          </a:p>
        </p:txBody>
      </p:sp>
      <p:sp>
        <p:nvSpPr>
          <p:cNvPr name="Freeform 7" id="7"/>
          <p:cNvSpPr/>
          <p:nvPr/>
        </p:nvSpPr>
        <p:spPr>
          <a:xfrm flipH="false" flipV="false" rot="0">
            <a:off x="1028700" y="6034948"/>
            <a:ext cx="512362" cy="487385"/>
          </a:xfrm>
          <a:custGeom>
            <a:avLst/>
            <a:gdLst/>
            <a:ahLst/>
            <a:cxnLst/>
            <a:rect r="r" b="b" t="t" l="l"/>
            <a:pathLst>
              <a:path h="487385" w="512362">
                <a:moveTo>
                  <a:pt x="0" y="0"/>
                </a:moveTo>
                <a:lnTo>
                  <a:pt x="512362" y="0"/>
                </a:lnTo>
                <a:lnTo>
                  <a:pt x="512362" y="487384"/>
                </a:lnTo>
                <a:lnTo>
                  <a:pt x="0" y="48738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8" id="8"/>
          <p:cNvSpPr txBox="true"/>
          <p:nvPr/>
        </p:nvSpPr>
        <p:spPr>
          <a:xfrm rot="0">
            <a:off x="1783503" y="6021967"/>
            <a:ext cx="4687741" cy="446671"/>
          </a:xfrm>
          <a:prstGeom prst="rect">
            <a:avLst/>
          </a:prstGeom>
        </p:spPr>
        <p:txBody>
          <a:bodyPr anchor="t" rtlCol="false" tIns="0" lIns="0" bIns="0" rIns="0">
            <a:spAutoFit/>
          </a:bodyPr>
          <a:lstStyle/>
          <a:p>
            <a:pPr algn="l">
              <a:lnSpc>
                <a:spcPts val="3497"/>
              </a:lnSpc>
              <a:spcBef>
                <a:spcPct val="0"/>
              </a:spcBef>
            </a:pPr>
            <a:r>
              <a:rPr lang="en-US" b="true" sz="2498" spc="-99">
                <a:solidFill>
                  <a:srgbClr val="212938"/>
                </a:solidFill>
                <a:latin typeface="Poppins Bold"/>
                <a:ea typeface="Poppins Bold"/>
                <a:cs typeface="Poppins Bold"/>
                <a:sym typeface="Poppins Bold"/>
              </a:rPr>
              <a:t>Ölçeğin Gücü</a:t>
            </a:r>
          </a:p>
        </p:txBody>
      </p:sp>
      <p:sp>
        <p:nvSpPr>
          <p:cNvPr name="TextBox 9" id="9"/>
          <p:cNvSpPr txBox="true"/>
          <p:nvPr/>
        </p:nvSpPr>
        <p:spPr>
          <a:xfrm rot="0">
            <a:off x="1179571" y="6735358"/>
            <a:ext cx="8906768" cy="1425575"/>
          </a:xfrm>
          <a:prstGeom prst="rect">
            <a:avLst/>
          </a:prstGeom>
        </p:spPr>
        <p:txBody>
          <a:bodyPr anchor="t" rtlCol="false" tIns="0" lIns="0" bIns="0" rIns="0">
            <a:spAutoFit/>
          </a:bodyPr>
          <a:lstStyle/>
          <a:p>
            <a:pPr algn="l">
              <a:lnSpc>
                <a:spcPts val="2800"/>
              </a:lnSpc>
            </a:pPr>
            <a:r>
              <a:rPr lang="en-US" b="true" sz="2000" spc="-80">
                <a:solidFill>
                  <a:srgbClr val="212938"/>
                </a:solidFill>
                <a:latin typeface="Poppins Bold"/>
                <a:ea typeface="Poppins Bold"/>
                <a:cs typeface="Poppins Bold"/>
                <a:sym typeface="Poppins Bold"/>
              </a:rPr>
              <a:t>Maliyet Verimliliği Üzerindeki Etki:</a:t>
            </a:r>
            <a:r>
              <a:rPr lang="en-US" sz="2000" spc="-80">
                <a:solidFill>
                  <a:srgbClr val="212938"/>
                </a:solidFill>
                <a:latin typeface="Poppins"/>
                <a:ea typeface="Poppins"/>
                <a:cs typeface="Poppins"/>
                <a:sym typeface="Poppins"/>
              </a:rPr>
              <a:t> Platform ölçeklendikçe, operasyonel maliyetler nispeten sabit kalır, bu da her yeni kullanıcının kullanıcı başına genel maliyeti azalttığı anlamına gelir. Bu, Healthy Agro Platform'un erişimini genişletirken yüksek kar marjlarını korumasına olanak tanır.</a:t>
            </a:r>
          </a:p>
        </p:txBody>
      </p:sp>
      <p:grpSp>
        <p:nvGrpSpPr>
          <p:cNvPr name="Group 10" id="10"/>
          <p:cNvGrpSpPr/>
          <p:nvPr/>
        </p:nvGrpSpPr>
        <p:grpSpPr>
          <a:xfrm rot="0">
            <a:off x="-664110" y="8166014"/>
            <a:ext cx="5497991" cy="5497991"/>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35B120">
                  <a:alpha val="49804"/>
                </a:srgbClr>
              </a:solidFill>
              <a:prstDash val="solid"/>
              <a:miter/>
            </a:ln>
          </p:spPr>
        </p:sp>
        <p:sp>
          <p:nvSpPr>
            <p:cNvPr name="TextBox 12" id="12"/>
            <p:cNvSpPr txBox="true"/>
            <p:nvPr/>
          </p:nvSpPr>
          <p:spPr>
            <a:xfrm>
              <a:off x="76200" y="9525"/>
              <a:ext cx="660400" cy="727075"/>
            </a:xfrm>
            <a:prstGeom prst="rect">
              <a:avLst/>
            </a:prstGeom>
          </p:spPr>
          <p:txBody>
            <a:bodyPr anchor="ctr" rtlCol="false" tIns="50800" lIns="50800" bIns="50800" rIns="50800"/>
            <a:lstStyle/>
            <a:p>
              <a:pPr algn="ctr">
                <a:lnSpc>
                  <a:spcPts val="3499"/>
                </a:lnSpc>
              </a:pPr>
            </a:p>
          </p:txBody>
        </p:sp>
      </p:grpSp>
      <p:sp>
        <p:nvSpPr>
          <p:cNvPr name="Freeform 13" id="13"/>
          <p:cNvSpPr/>
          <p:nvPr/>
        </p:nvSpPr>
        <p:spPr>
          <a:xfrm flipH="false" flipV="false" rot="0">
            <a:off x="16839080" y="8838080"/>
            <a:ext cx="840440" cy="840440"/>
          </a:xfrm>
          <a:custGeom>
            <a:avLst/>
            <a:gdLst/>
            <a:ahLst/>
            <a:cxnLst/>
            <a:rect r="r" b="b" t="t" l="l"/>
            <a:pathLst>
              <a:path h="840440" w="840440">
                <a:moveTo>
                  <a:pt x="0" y="0"/>
                </a:moveTo>
                <a:lnTo>
                  <a:pt x="840440" y="0"/>
                </a:lnTo>
                <a:lnTo>
                  <a:pt x="840440" y="840440"/>
                </a:lnTo>
                <a:lnTo>
                  <a:pt x="0" y="840440"/>
                </a:lnTo>
                <a:lnTo>
                  <a:pt x="0" y="0"/>
                </a:lnTo>
                <a:close/>
              </a:path>
            </a:pathLst>
          </a:custGeom>
          <a:blipFill>
            <a:blip r:embed="rId5"/>
            <a:stretch>
              <a:fillRect l="0" t="0" r="0" b="0"/>
            </a:stretch>
          </a:blipFill>
        </p:spPr>
      </p:sp>
      <p:sp>
        <p:nvSpPr>
          <p:cNvPr name="TextBox 14" id="14"/>
          <p:cNvSpPr txBox="true"/>
          <p:nvPr/>
        </p:nvSpPr>
        <p:spPr>
          <a:xfrm rot="0">
            <a:off x="11650717" y="9021079"/>
            <a:ext cx="4687741" cy="441372"/>
          </a:xfrm>
          <a:prstGeom prst="rect">
            <a:avLst/>
          </a:prstGeom>
        </p:spPr>
        <p:txBody>
          <a:bodyPr anchor="t" rtlCol="false" tIns="0" lIns="0" bIns="0" rIns="0">
            <a:spAutoFit/>
          </a:bodyPr>
          <a:lstStyle/>
          <a:p>
            <a:pPr algn="ctr">
              <a:lnSpc>
                <a:spcPts val="3497"/>
              </a:lnSpc>
              <a:spcBef>
                <a:spcPct val="0"/>
              </a:spcBef>
            </a:pPr>
            <a:r>
              <a:rPr lang="en-US" b="true" sz="2498" spc="-99">
                <a:solidFill>
                  <a:srgbClr val="212938"/>
                </a:solidFill>
                <a:latin typeface="Poppins Bold"/>
                <a:ea typeface="Poppins Bold"/>
                <a:cs typeface="Poppins Bold"/>
                <a:sym typeface="Poppins Bold"/>
              </a:rPr>
              <a:t>1. Yıl Projeksiyon Ayrıntısı</a:t>
            </a:r>
          </a:p>
        </p:txBody>
      </p:sp>
      <p:sp>
        <p:nvSpPr>
          <p:cNvPr name="TextBox 15" id="15"/>
          <p:cNvSpPr txBox="true"/>
          <p:nvPr/>
        </p:nvSpPr>
        <p:spPr>
          <a:xfrm rot="0">
            <a:off x="1028700" y="8421706"/>
            <a:ext cx="9438977" cy="1273320"/>
          </a:xfrm>
          <a:prstGeom prst="rect">
            <a:avLst/>
          </a:prstGeom>
        </p:spPr>
        <p:txBody>
          <a:bodyPr anchor="t" rtlCol="false" tIns="0" lIns="0" bIns="0" rIns="0">
            <a:spAutoFit/>
          </a:bodyPr>
          <a:lstStyle/>
          <a:p>
            <a:pPr algn="l" marL="511526" indent="-255763" lvl="1">
              <a:lnSpc>
                <a:spcPts val="3316"/>
              </a:lnSpc>
              <a:buFont typeface="Arial"/>
              <a:buChar char="•"/>
            </a:pPr>
            <a:r>
              <a:rPr lang="en-US" sz="2369" spc="-94">
                <a:solidFill>
                  <a:srgbClr val="212938"/>
                </a:solidFill>
                <a:latin typeface="Poppins"/>
                <a:ea typeface="Poppins"/>
                <a:cs typeface="Poppins"/>
                <a:sym typeface="Poppins"/>
              </a:rPr>
              <a:t>Soru Başına Ödeme Geliri (10.000 kullanıcıdan):</a:t>
            </a:r>
            <a:r>
              <a:rPr lang="en-US" b="true" sz="2369" spc="-94">
                <a:solidFill>
                  <a:srgbClr val="212938"/>
                </a:solidFill>
                <a:latin typeface="Poppins Bold"/>
                <a:ea typeface="Poppins Bold"/>
                <a:cs typeface="Poppins Bold"/>
                <a:sym typeface="Poppins Bold"/>
              </a:rPr>
              <a:t> 3 milyon $ (%88)</a:t>
            </a:r>
          </a:p>
          <a:p>
            <a:pPr algn="l" marL="511526" indent="-255763" lvl="1">
              <a:lnSpc>
                <a:spcPts val="3316"/>
              </a:lnSpc>
              <a:buFont typeface="Arial"/>
              <a:buChar char="•"/>
            </a:pPr>
            <a:r>
              <a:rPr lang="en-US" sz="2369" spc="-94">
                <a:solidFill>
                  <a:srgbClr val="212938"/>
                </a:solidFill>
                <a:latin typeface="Poppins"/>
                <a:ea typeface="Poppins"/>
                <a:cs typeface="Poppins"/>
                <a:sym typeface="Poppins"/>
              </a:rPr>
              <a:t>Uygulama İçi Reklam Geliri:</a:t>
            </a:r>
            <a:r>
              <a:rPr lang="en-US" b="true" sz="2369" spc="-94">
                <a:solidFill>
                  <a:srgbClr val="212938"/>
                </a:solidFill>
                <a:latin typeface="Poppins Bold"/>
                <a:ea typeface="Poppins Bold"/>
                <a:cs typeface="Poppins Bold"/>
                <a:sym typeface="Poppins Bold"/>
              </a:rPr>
              <a:t> 0,3 milyon $ (%9)</a:t>
            </a:r>
          </a:p>
          <a:p>
            <a:pPr algn="l" marL="511526" indent="-255763" lvl="1">
              <a:lnSpc>
                <a:spcPts val="3316"/>
              </a:lnSpc>
              <a:buFont typeface="Arial"/>
              <a:buChar char="•"/>
            </a:pPr>
            <a:r>
              <a:rPr lang="en-US" sz="2369" spc="-94">
                <a:solidFill>
                  <a:srgbClr val="212938"/>
                </a:solidFill>
                <a:latin typeface="Poppins"/>
                <a:ea typeface="Poppins"/>
                <a:cs typeface="Poppins"/>
                <a:sym typeface="Poppins"/>
              </a:rPr>
              <a:t>Diğer Gelirler (örneğin, premium abonelikler):</a:t>
            </a:r>
            <a:r>
              <a:rPr lang="en-US" b="true" sz="2369" spc="-94">
                <a:solidFill>
                  <a:srgbClr val="212938"/>
                </a:solidFill>
                <a:latin typeface="Poppins Bold"/>
                <a:ea typeface="Poppins Bold"/>
                <a:cs typeface="Poppins Bold"/>
                <a:sym typeface="Poppins Bold"/>
              </a:rPr>
              <a:t> 0,1 milyon $ (%3)</a:t>
            </a:r>
          </a:p>
        </p:txBody>
      </p:sp>
      <p:sp>
        <p:nvSpPr>
          <p:cNvPr name="TextBox 16" id="16"/>
          <p:cNvSpPr txBox="true"/>
          <p:nvPr/>
        </p:nvSpPr>
        <p:spPr>
          <a:xfrm rot="0">
            <a:off x="1170046" y="735989"/>
            <a:ext cx="8545276" cy="2869257"/>
          </a:xfrm>
          <a:prstGeom prst="rect">
            <a:avLst/>
          </a:prstGeom>
        </p:spPr>
        <p:txBody>
          <a:bodyPr anchor="t" rtlCol="false" tIns="0" lIns="0" bIns="0" rIns="0">
            <a:spAutoFit/>
          </a:bodyPr>
          <a:lstStyle/>
          <a:p>
            <a:pPr algn="l">
              <a:lnSpc>
                <a:spcPts val="5651"/>
              </a:lnSpc>
            </a:pPr>
            <a:r>
              <a:rPr lang="en-US" sz="4037" spc="-161" b="true">
                <a:solidFill>
                  <a:srgbClr val="0B7606"/>
                </a:solidFill>
                <a:latin typeface="Poppins Bold"/>
                <a:ea typeface="Poppins Bold"/>
                <a:cs typeface="Poppins Bold"/>
                <a:sym typeface="Poppins Bold"/>
              </a:rPr>
              <a:t>Kullanıcı Büyüme Potansiyeli:</a:t>
            </a:r>
          </a:p>
          <a:p>
            <a:pPr algn="l">
              <a:lnSpc>
                <a:spcPts val="5651"/>
              </a:lnSpc>
              <a:spcBef>
                <a:spcPct val="0"/>
              </a:spcBef>
            </a:pPr>
            <a:r>
              <a:rPr lang="en-US" sz="4037" spc="-161">
                <a:solidFill>
                  <a:srgbClr val="212938"/>
                </a:solidFill>
                <a:latin typeface="Poppins"/>
                <a:ea typeface="Poppins"/>
                <a:cs typeface="Poppins"/>
                <a:sym typeface="Poppins"/>
              </a:rPr>
              <a:t>1. Yıl: </a:t>
            </a:r>
            <a:r>
              <a:rPr lang="en-US" b="true" sz="4037" spc="-161">
                <a:solidFill>
                  <a:srgbClr val="212938"/>
                </a:solidFill>
                <a:latin typeface="Poppins Bold"/>
                <a:ea typeface="Poppins Bold"/>
                <a:cs typeface="Poppins Bold"/>
                <a:sym typeface="Poppins Bold"/>
              </a:rPr>
              <a:t>10.000</a:t>
            </a:r>
            <a:r>
              <a:rPr lang="en-US" sz="4037" spc="-161">
                <a:solidFill>
                  <a:srgbClr val="212938"/>
                </a:solidFill>
                <a:latin typeface="Poppins"/>
                <a:ea typeface="Poppins"/>
                <a:cs typeface="Poppins"/>
                <a:sym typeface="Poppins"/>
              </a:rPr>
              <a:t> kullanıcı.</a:t>
            </a:r>
          </a:p>
          <a:p>
            <a:pPr algn="l">
              <a:lnSpc>
                <a:spcPts val="5651"/>
              </a:lnSpc>
              <a:spcBef>
                <a:spcPct val="0"/>
              </a:spcBef>
            </a:pPr>
            <a:r>
              <a:rPr lang="en-US" sz="4037" spc="-161">
                <a:solidFill>
                  <a:srgbClr val="212938"/>
                </a:solidFill>
                <a:latin typeface="Poppins"/>
                <a:ea typeface="Poppins"/>
                <a:cs typeface="Poppins"/>
                <a:sym typeface="Poppins"/>
              </a:rPr>
              <a:t>2. Yıl: </a:t>
            </a:r>
            <a:r>
              <a:rPr lang="en-US" b="true" sz="4037" spc="-161">
                <a:solidFill>
                  <a:srgbClr val="212938"/>
                </a:solidFill>
                <a:latin typeface="Poppins Bold"/>
                <a:ea typeface="Poppins Bold"/>
                <a:cs typeface="Poppins Bold"/>
                <a:sym typeface="Poppins Bold"/>
              </a:rPr>
              <a:t>100.000 </a:t>
            </a:r>
            <a:r>
              <a:rPr lang="en-US" sz="4037" spc="-161">
                <a:solidFill>
                  <a:srgbClr val="212938"/>
                </a:solidFill>
                <a:latin typeface="Poppins"/>
                <a:ea typeface="Poppins"/>
                <a:cs typeface="Poppins"/>
                <a:sym typeface="Poppins"/>
              </a:rPr>
              <a:t>kullanıcı.</a:t>
            </a:r>
          </a:p>
          <a:p>
            <a:pPr algn="l">
              <a:lnSpc>
                <a:spcPts val="5651"/>
              </a:lnSpc>
              <a:spcBef>
                <a:spcPct val="0"/>
              </a:spcBef>
            </a:pPr>
            <a:r>
              <a:rPr lang="en-US" sz="4037" spc="-161">
                <a:solidFill>
                  <a:srgbClr val="212938"/>
                </a:solidFill>
                <a:latin typeface="Poppins"/>
                <a:ea typeface="Poppins"/>
                <a:cs typeface="Poppins"/>
                <a:sym typeface="Poppins"/>
              </a:rPr>
              <a:t>3. Yıl: </a:t>
            </a:r>
            <a:r>
              <a:rPr lang="en-US" b="true" sz="4037" spc="-161">
                <a:solidFill>
                  <a:srgbClr val="212938"/>
                </a:solidFill>
                <a:latin typeface="Poppins Bold"/>
                <a:ea typeface="Poppins Bold"/>
                <a:cs typeface="Poppins Bold"/>
                <a:sym typeface="Poppins Bold"/>
              </a:rPr>
              <a:t>1 milyon </a:t>
            </a:r>
            <a:r>
              <a:rPr lang="en-US" sz="4037" spc="-161">
                <a:solidFill>
                  <a:srgbClr val="212938"/>
                </a:solidFill>
                <a:latin typeface="Poppins"/>
                <a:ea typeface="Poppins"/>
                <a:cs typeface="Poppins"/>
                <a:sym typeface="Poppins"/>
              </a:rPr>
              <a:t>kullanıcı.</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9FBFF"/>
        </a:solidFill>
      </p:bgPr>
    </p:bg>
    <p:spTree>
      <p:nvGrpSpPr>
        <p:cNvPr id="1" name=""/>
        <p:cNvGrpSpPr/>
        <p:nvPr/>
      </p:nvGrpSpPr>
      <p:grpSpPr>
        <a:xfrm>
          <a:off x="0" y="0"/>
          <a:ext cx="0" cy="0"/>
          <a:chOff x="0" y="0"/>
          <a:chExt cx="0" cy="0"/>
        </a:xfrm>
      </p:grpSpPr>
      <p:sp>
        <p:nvSpPr>
          <p:cNvPr name="TextBox 2" id="2"/>
          <p:cNvSpPr txBox="true"/>
          <p:nvPr/>
        </p:nvSpPr>
        <p:spPr>
          <a:xfrm rot="0">
            <a:off x="1033689" y="1346048"/>
            <a:ext cx="10505727" cy="2836890"/>
          </a:xfrm>
          <a:prstGeom prst="rect">
            <a:avLst/>
          </a:prstGeom>
        </p:spPr>
        <p:txBody>
          <a:bodyPr anchor="t" rtlCol="false" tIns="0" lIns="0" bIns="0" rIns="0">
            <a:spAutoFit/>
          </a:bodyPr>
          <a:lstStyle/>
          <a:p>
            <a:pPr algn="l">
              <a:lnSpc>
                <a:spcPts val="7232"/>
              </a:lnSpc>
            </a:pPr>
            <a:r>
              <a:rPr lang="en-US" sz="6954" spc="-445" b="true">
                <a:solidFill>
                  <a:srgbClr val="212938"/>
                </a:solidFill>
                <a:latin typeface="Poppins Semi-Bold"/>
                <a:ea typeface="Poppins Semi-Bold"/>
                <a:cs typeface="Poppins Semi-Bold"/>
                <a:sym typeface="Poppins Semi-Bold"/>
              </a:rPr>
              <a:t>Hem Çiftçilere Hem de Ziraat Mühendislerine Fayda Sağlıyor</a:t>
            </a:r>
          </a:p>
        </p:txBody>
      </p:sp>
      <p:grpSp>
        <p:nvGrpSpPr>
          <p:cNvPr name="Group 3" id="3"/>
          <p:cNvGrpSpPr/>
          <p:nvPr/>
        </p:nvGrpSpPr>
        <p:grpSpPr>
          <a:xfrm rot="0">
            <a:off x="2459574" y="5082103"/>
            <a:ext cx="7653957" cy="7653957"/>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35B120">
                  <a:alpha val="49804"/>
                </a:srgbClr>
              </a:solidFill>
              <a:prstDash val="solid"/>
              <a:miter/>
            </a:ln>
          </p:spPr>
        </p:sp>
        <p:sp>
          <p:nvSpPr>
            <p:cNvPr name="TextBox 5" id="5"/>
            <p:cNvSpPr txBox="true"/>
            <p:nvPr/>
          </p:nvSpPr>
          <p:spPr>
            <a:xfrm>
              <a:off x="76200" y="9525"/>
              <a:ext cx="660400" cy="727075"/>
            </a:xfrm>
            <a:prstGeom prst="rect">
              <a:avLst/>
            </a:prstGeom>
          </p:spPr>
          <p:txBody>
            <a:bodyPr anchor="ctr" rtlCol="false" tIns="50800" lIns="50800" bIns="50800" rIns="50800"/>
            <a:lstStyle/>
            <a:p>
              <a:pPr algn="ctr">
                <a:lnSpc>
                  <a:spcPts val="3499"/>
                </a:lnSpc>
              </a:pPr>
            </a:p>
          </p:txBody>
        </p:sp>
      </p:grpSp>
      <p:grpSp>
        <p:nvGrpSpPr>
          <p:cNvPr name="Group 6" id="6"/>
          <p:cNvGrpSpPr/>
          <p:nvPr/>
        </p:nvGrpSpPr>
        <p:grpSpPr>
          <a:xfrm rot="0">
            <a:off x="1028700" y="6869564"/>
            <a:ext cx="4796417" cy="2680796"/>
            <a:chOff x="0" y="0"/>
            <a:chExt cx="1356655" cy="758257"/>
          </a:xfrm>
        </p:grpSpPr>
        <p:sp>
          <p:nvSpPr>
            <p:cNvPr name="Freeform 7" id="7"/>
            <p:cNvSpPr/>
            <p:nvPr/>
          </p:nvSpPr>
          <p:spPr>
            <a:xfrm flipH="false" flipV="false" rot="0">
              <a:off x="0" y="0"/>
              <a:ext cx="1356655" cy="758257"/>
            </a:xfrm>
            <a:custGeom>
              <a:avLst/>
              <a:gdLst/>
              <a:ahLst/>
              <a:cxnLst/>
              <a:rect r="r" b="b" t="t" l="l"/>
              <a:pathLst>
                <a:path h="758257" w="1356655">
                  <a:moveTo>
                    <a:pt x="58108" y="0"/>
                  </a:moveTo>
                  <a:lnTo>
                    <a:pt x="1298547" y="0"/>
                  </a:lnTo>
                  <a:cubicBezTo>
                    <a:pt x="1313958" y="0"/>
                    <a:pt x="1328738" y="6122"/>
                    <a:pt x="1339635" y="17019"/>
                  </a:cubicBezTo>
                  <a:cubicBezTo>
                    <a:pt x="1350533" y="27917"/>
                    <a:pt x="1356655" y="42697"/>
                    <a:pt x="1356655" y="58108"/>
                  </a:cubicBezTo>
                  <a:lnTo>
                    <a:pt x="1356655" y="700149"/>
                  </a:lnTo>
                  <a:cubicBezTo>
                    <a:pt x="1356655" y="715560"/>
                    <a:pt x="1350533" y="730340"/>
                    <a:pt x="1339635" y="741237"/>
                  </a:cubicBezTo>
                  <a:cubicBezTo>
                    <a:pt x="1328738" y="752135"/>
                    <a:pt x="1313958" y="758257"/>
                    <a:pt x="1298547" y="758257"/>
                  </a:cubicBezTo>
                  <a:lnTo>
                    <a:pt x="58108" y="758257"/>
                  </a:lnTo>
                  <a:cubicBezTo>
                    <a:pt x="42697" y="758257"/>
                    <a:pt x="27917" y="752135"/>
                    <a:pt x="17019" y="741237"/>
                  </a:cubicBezTo>
                  <a:cubicBezTo>
                    <a:pt x="6122" y="730340"/>
                    <a:pt x="0" y="715560"/>
                    <a:pt x="0" y="700149"/>
                  </a:cubicBezTo>
                  <a:lnTo>
                    <a:pt x="0" y="58108"/>
                  </a:lnTo>
                  <a:cubicBezTo>
                    <a:pt x="0" y="42697"/>
                    <a:pt x="6122" y="27917"/>
                    <a:pt x="17019" y="17019"/>
                  </a:cubicBezTo>
                  <a:cubicBezTo>
                    <a:pt x="27917" y="6122"/>
                    <a:pt x="42697" y="0"/>
                    <a:pt x="58108" y="0"/>
                  </a:cubicBezTo>
                  <a:close/>
                </a:path>
              </a:pathLst>
            </a:custGeom>
            <a:solidFill>
              <a:srgbClr val="35B120"/>
            </a:solidFill>
          </p:spPr>
        </p:sp>
        <p:sp>
          <p:nvSpPr>
            <p:cNvPr name="TextBox 8" id="8"/>
            <p:cNvSpPr txBox="true"/>
            <p:nvPr/>
          </p:nvSpPr>
          <p:spPr>
            <a:xfrm>
              <a:off x="0" y="-57150"/>
              <a:ext cx="1356655" cy="815407"/>
            </a:xfrm>
            <a:prstGeom prst="rect">
              <a:avLst/>
            </a:prstGeom>
          </p:spPr>
          <p:txBody>
            <a:bodyPr anchor="ctr" rtlCol="false" tIns="50800" lIns="50800" bIns="50800" rIns="50800"/>
            <a:lstStyle/>
            <a:p>
              <a:pPr algn="ctr">
                <a:lnSpc>
                  <a:spcPts val="3220"/>
                </a:lnSpc>
              </a:pPr>
            </a:p>
          </p:txBody>
        </p:sp>
      </p:grpSp>
      <p:grpSp>
        <p:nvGrpSpPr>
          <p:cNvPr name="Group 9" id="9"/>
          <p:cNvGrpSpPr/>
          <p:nvPr/>
        </p:nvGrpSpPr>
        <p:grpSpPr>
          <a:xfrm rot="0">
            <a:off x="5938605" y="6869564"/>
            <a:ext cx="4796417" cy="2680796"/>
            <a:chOff x="0" y="0"/>
            <a:chExt cx="1356655" cy="758257"/>
          </a:xfrm>
        </p:grpSpPr>
        <p:sp>
          <p:nvSpPr>
            <p:cNvPr name="Freeform 10" id="10"/>
            <p:cNvSpPr/>
            <p:nvPr/>
          </p:nvSpPr>
          <p:spPr>
            <a:xfrm flipH="false" flipV="false" rot="0">
              <a:off x="0" y="0"/>
              <a:ext cx="1356655" cy="758257"/>
            </a:xfrm>
            <a:custGeom>
              <a:avLst/>
              <a:gdLst/>
              <a:ahLst/>
              <a:cxnLst/>
              <a:rect r="r" b="b" t="t" l="l"/>
              <a:pathLst>
                <a:path h="758257" w="1356655">
                  <a:moveTo>
                    <a:pt x="58108" y="0"/>
                  </a:moveTo>
                  <a:lnTo>
                    <a:pt x="1298547" y="0"/>
                  </a:lnTo>
                  <a:cubicBezTo>
                    <a:pt x="1313958" y="0"/>
                    <a:pt x="1328738" y="6122"/>
                    <a:pt x="1339635" y="17019"/>
                  </a:cubicBezTo>
                  <a:cubicBezTo>
                    <a:pt x="1350533" y="27917"/>
                    <a:pt x="1356655" y="42697"/>
                    <a:pt x="1356655" y="58108"/>
                  </a:cubicBezTo>
                  <a:lnTo>
                    <a:pt x="1356655" y="700149"/>
                  </a:lnTo>
                  <a:cubicBezTo>
                    <a:pt x="1356655" y="715560"/>
                    <a:pt x="1350533" y="730340"/>
                    <a:pt x="1339635" y="741237"/>
                  </a:cubicBezTo>
                  <a:cubicBezTo>
                    <a:pt x="1328738" y="752135"/>
                    <a:pt x="1313958" y="758257"/>
                    <a:pt x="1298547" y="758257"/>
                  </a:cubicBezTo>
                  <a:lnTo>
                    <a:pt x="58108" y="758257"/>
                  </a:lnTo>
                  <a:cubicBezTo>
                    <a:pt x="42697" y="758257"/>
                    <a:pt x="27917" y="752135"/>
                    <a:pt x="17019" y="741237"/>
                  </a:cubicBezTo>
                  <a:cubicBezTo>
                    <a:pt x="6122" y="730340"/>
                    <a:pt x="0" y="715560"/>
                    <a:pt x="0" y="700149"/>
                  </a:cubicBezTo>
                  <a:lnTo>
                    <a:pt x="0" y="58108"/>
                  </a:lnTo>
                  <a:cubicBezTo>
                    <a:pt x="0" y="42697"/>
                    <a:pt x="6122" y="27917"/>
                    <a:pt x="17019" y="17019"/>
                  </a:cubicBezTo>
                  <a:cubicBezTo>
                    <a:pt x="27917" y="6122"/>
                    <a:pt x="42697" y="0"/>
                    <a:pt x="58108" y="0"/>
                  </a:cubicBezTo>
                  <a:close/>
                </a:path>
              </a:pathLst>
            </a:custGeom>
            <a:solidFill>
              <a:srgbClr val="212938"/>
            </a:solidFill>
          </p:spPr>
        </p:sp>
        <p:sp>
          <p:nvSpPr>
            <p:cNvPr name="TextBox 11" id="11"/>
            <p:cNvSpPr txBox="true"/>
            <p:nvPr/>
          </p:nvSpPr>
          <p:spPr>
            <a:xfrm>
              <a:off x="0" y="-57150"/>
              <a:ext cx="1356655" cy="815407"/>
            </a:xfrm>
            <a:prstGeom prst="rect">
              <a:avLst/>
            </a:prstGeom>
          </p:spPr>
          <p:txBody>
            <a:bodyPr anchor="ctr" rtlCol="false" tIns="50800" lIns="50800" bIns="50800" rIns="50800"/>
            <a:lstStyle/>
            <a:p>
              <a:pPr algn="ctr">
                <a:lnSpc>
                  <a:spcPts val="3220"/>
                </a:lnSpc>
              </a:pPr>
            </a:p>
          </p:txBody>
        </p:sp>
      </p:grpSp>
      <p:grpSp>
        <p:nvGrpSpPr>
          <p:cNvPr name="Group 12" id="12"/>
          <p:cNvGrpSpPr/>
          <p:nvPr/>
        </p:nvGrpSpPr>
        <p:grpSpPr>
          <a:xfrm rot="0">
            <a:off x="13136951" y="0"/>
            <a:ext cx="5151049" cy="10287000"/>
            <a:chOff x="0" y="0"/>
            <a:chExt cx="1356655" cy="2709333"/>
          </a:xfrm>
        </p:grpSpPr>
        <p:sp>
          <p:nvSpPr>
            <p:cNvPr name="Freeform 13" id="13"/>
            <p:cNvSpPr/>
            <p:nvPr/>
          </p:nvSpPr>
          <p:spPr>
            <a:xfrm flipH="false" flipV="false" rot="0">
              <a:off x="0" y="0"/>
              <a:ext cx="1356655" cy="2709333"/>
            </a:xfrm>
            <a:custGeom>
              <a:avLst/>
              <a:gdLst/>
              <a:ahLst/>
              <a:cxnLst/>
              <a:rect r="r" b="b" t="t" l="l"/>
              <a:pathLst>
                <a:path h="2709333" w="1356655">
                  <a:moveTo>
                    <a:pt x="0" y="0"/>
                  </a:moveTo>
                  <a:lnTo>
                    <a:pt x="1356655" y="0"/>
                  </a:lnTo>
                  <a:lnTo>
                    <a:pt x="1356655" y="2709333"/>
                  </a:lnTo>
                  <a:lnTo>
                    <a:pt x="0" y="2709333"/>
                  </a:lnTo>
                  <a:close/>
                </a:path>
              </a:pathLst>
            </a:custGeom>
            <a:solidFill>
              <a:srgbClr val="35B120"/>
            </a:solidFill>
          </p:spPr>
        </p:sp>
        <p:sp>
          <p:nvSpPr>
            <p:cNvPr name="TextBox 14" id="14"/>
            <p:cNvSpPr txBox="true"/>
            <p:nvPr/>
          </p:nvSpPr>
          <p:spPr>
            <a:xfrm>
              <a:off x="0" y="-57150"/>
              <a:ext cx="1356655" cy="2766483"/>
            </a:xfrm>
            <a:prstGeom prst="rect">
              <a:avLst/>
            </a:prstGeom>
          </p:spPr>
          <p:txBody>
            <a:bodyPr anchor="ctr" rtlCol="false" tIns="50800" lIns="50800" bIns="50800" rIns="50800"/>
            <a:lstStyle/>
            <a:p>
              <a:pPr algn="ctr">
                <a:lnSpc>
                  <a:spcPts val="3220"/>
                </a:lnSpc>
              </a:pPr>
            </a:p>
          </p:txBody>
        </p:sp>
      </p:grpSp>
      <p:sp>
        <p:nvSpPr>
          <p:cNvPr name="Freeform 15" id="15"/>
          <p:cNvSpPr/>
          <p:nvPr/>
        </p:nvSpPr>
        <p:spPr>
          <a:xfrm flipH="false" flipV="false" rot="0">
            <a:off x="1028700" y="457983"/>
            <a:ext cx="840440" cy="840440"/>
          </a:xfrm>
          <a:custGeom>
            <a:avLst/>
            <a:gdLst/>
            <a:ahLst/>
            <a:cxnLst/>
            <a:rect r="r" b="b" t="t" l="l"/>
            <a:pathLst>
              <a:path h="840440" w="840440">
                <a:moveTo>
                  <a:pt x="0" y="0"/>
                </a:moveTo>
                <a:lnTo>
                  <a:pt x="840440" y="0"/>
                </a:lnTo>
                <a:lnTo>
                  <a:pt x="840440" y="840440"/>
                </a:lnTo>
                <a:lnTo>
                  <a:pt x="0" y="840440"/>
                </a:lnTo>
                <a:lnTo>
                  <a:pt x="0" y="0"/>
                </a:lnTo>
                <a:close/>
              </a:path>
            </a:pathLst>
          </a:custGeom>
          <a:blipFill>
            <a:blip r:embed="rId2"/>
            <a:stretch>
              <a:fillRect l="0" t="0" r="0" b="0"/>
            </a:stretch>
          </a:blipFill>
        </p:spPr>
      </p:sp>
      <p:sp>
        <p:nvSpPr>
          <p:cNvPr name="TextBox 16" id="16"/>
          <p:cNvSpPr txBox="true"/>
          <p:nvPr/>
        </p:nvSpPr>
        <p:spPr>
          <a:xfrm rot="0">
            <a:off x="1028700" y="4316288"/>
            <a:ext cx="9495696" cy="2344420"/>
          </a:xfrm>
          <a:prstGeom prst="rect">
            <a:avLst/>
          </a:prstGeom>
        </p:spPr>
        <p:txBody>
          <a:bodyPr anchor="t" rtlCol="false" tIns="0" lIns="0" bIns="0" rIns="0">
            <a:spAutoFit/>
          </a:bodyPr>
          <a:lstStyle/>
          <a:p>
            <a:pPr algn="l">
              <a:lnSpc>
                <a:spcPts val="3080"/>
              </a:lnSpc>
              <a:spcBef>
                <a:spcPct val="0"/>
              </a:spcBef>
            </a:pPr>
            <a:r>
              <a:rPr lang="en-US" sz="2200" spc="-88">
                <a:solidFill>
                  <a:srgbClr val="212938"/>
                </a:solidFill>
                <a:latin typeface="Poppins"/>
                <a:ea typeface="Poppins"/>
                <a:cs typeface="Poppins"/>
                <a:sym typeface="Poppins"/>
              </a:rPr>
              <a:t>Çift Etki: Platform, bu iki grup arasında simbiyotik bir ilişki yaratmak için oluşturulmuştur. Çiftçiler zamanında ve uygun fiyatlı bir şekilde uzman yardımı alırken, agronomistler esnek ve karlı bir gelir kaynağından faydalanır. Bu çift fayda, her iki tarafın da büyümesine ve sürdürülebilirliğine yatırım yaptığı bir topluluk oluşturarak platformun başarısını garanti eder.</a:t>
            </a:r>
          </a:p>
        </p:txBody>
      </p:sp>
      <p:sp>
        <p:nvSpPr>
          <p:cNvPr name="TextBox 17" id="17"/>
          <p:cNvSpPr txBox="true"/>
          <p:nvPr/>
        </p:nvSpPr>
        <p:spPr>
          <a:xfrm rot="0">
            <a:off x="1376647" y="7549435"/>
            <a:ext cx="4100523" cy="1785620"/>
          </a:xfrm>
          <a:prstGeom prst="rect">
            <a:avLst/>
          </a:prstGeom>
        </p:spPr>
        <p:txBody>
          <a:bodyPr anchor="t" rtlCol="false" tIns="0" lIns="0" bIns="0" rIns="0">
            <a:spAutoFit/>
          </a:bodyPr>
          <a:lstStyle/>
          <a:p>
            <a:pPr algn="l">
              <a:lnSpc>
                <a:spcPts val="2379"/>
              </a:lnSpc>
              <a:spcBef>
                <a:spcPct val="0"/>
              </a:spcBef>
            </a:pPr>
            <a:r>
              <a:rPr lang="en-US" sz="1699" spc="-67">
                <a:solidFill>
                  <a:srgbClr val="F9FBFF"/>
                </a:solidFill>
                <a:latin typeface="Poppins"/>
                <a:ea typeface="Poppins"/>
                <a:cs typeface="Poppins"/>
                <a:sym typeface="Poppins"/>
              </a:rPr>
              <a:t>Uygun bir fiyata her yerden uzman agronomi tavsiyelerine erişin. Zamanında kararlar alın, ürün kaybını azaltın ve verimliliğinizi sadece bir dokunuş uzağınızdaki uzman yardımıyla artırın.</a:t>
            </a:r>
          </a:p>
        </p:txBody>
      </p:sp>
      <p:sp>
        <p:nvSpPr>
          <p:cNvPr name="TextBox 18" id="18"/>
          <p:cNvSpPr txBox="true"/>
          <p:nvPr/>
        </p:nvSpPr>
        <p:spPr>
          <a:xfrm rot="0">
            <a:off x="1376647" y="7228307"/>
            <a:ext cx="4100523" cy="302078"/>
          </a:xfrm>
          <a:prstGeom prst="rect">
            <a:avLst/>
          </a:prstGeom>
        </p:spPr>
        <p:txBody>
          <a:bodyPr anchor="t" rtlCol="false" tIns="0" lIns="0" bIns="0" rIns="0">
            <a:spAutoFit/>
          </a:bodyPr>
          <a:lstStyle/>
          <a:p>
            <a:pPr algn="l">
              <a:lnSpc>
                <a:spcPts val="2292"/>
              </a:lnSpc>
            </a:pPr>
            <a:r>
              <a:rPr lang="en-US" sz="2102" spc="-134" b="true">
                <a:solidFill>
                  <a:srgbClr val="F9FBFF"/>
                </a:solidFill>
                <a:latin typeface="Poppins Semi-Bold"/>
                <a:ea typeface="Poppins Semi-Bold"/>
                <a:cs typeface="Poppins Semi-Bold"/>
                <a:sym typeface="Poppins Semi-Bold"/>
              </a:rPr>
              <a:t>Çiftçilerin Faydası</a:t>
            </a:r>
          </a:p>
        </p:txBody>
      </p:sp>
      <p:sp>
        <p:nvSpPr>
          <p:cNvPr name="TextBox 19" id="19"/>
          <p:cNvSpPr txBox="true"/>
          <p:nvPr/>
        </p:nvSpPr>
        <p:spPr>
          <a:xfrm rot="0">
            <a:off x="6286552" y="7549435"/>
            <a:ext cx="4100523" cy="1490345"/>
          </a:xfrm>
          <a:prstGeom prst="rect">
            <a:avLst/>
          </a:prstGeom>
        </p:spPr>
        <p:txBody>
          <a:bodyPr anchor="t" rtlCol="false" tIns="0" lIns="0" bIns="0" rIns="0">
            <a:spAutoFit/>
          </a:bodyPr>
          <a:lstStyle/>
          <a:p>
            <a:pPr algn="l">
              <a:lnSpc>
                <a:spcPts val="2379"/>
              </a:lnSpc>
              <a:spcBef>
                <a:spcPct val="0"/>
              </a:spcBef>
            </a:pPr>
            <a:r>
              <a:rPr lang="en-US" sz="1699" spc="-67">
                <a:solidFill>
                  <a:srgbClr val="F9FBFF"/>
                </a:solidFill>
                <a:latin typeface="Poppins"/>
                <a:ea typeface="Poppins"/>
                <a:cs typeface="Poppins"/>
                <a:sym typeface="Poppins"/>
              </a:rPr>
              <a:t>Dünya çapındaki çiftçilere uzman tavsiyeleri sunarak esnek bir gelir elde edin. Coğrafi sınırlar yok—soruları kendi programınıza göre yanıtlayın ve küresel bir itibar oluşturun.</a:t>
            </a:r>
          </a:p>
        </p:txBody>
      </p:sp>
      <p:sp>
        <p:nvSpPr>
          <p:cNvPr name="TextBox 20" id="20"/>
          <p:cNvSpPr txBox="true"/>
          <p:nvPr/>
        </p:nvSpPr>
        <p:spPr>
          <a:xfrm rot="0">
            <a:off x="6286552" y="7228307"/>
            <a:ext cx="4100523" cy="302078"/>
          </a:xfrm>
          <a:prstGeom prst="rect">
            <a:avLst/>
          </a:prstGeom>
        </p:spPr>
        <p:txBody>
          <a:bodyPr anchor="t" rtlCol="false" tIns="0" lIns="0" bIns="0" rIns="0">
            <a:spAutoFit/>
          </a:bodyPr>
          <a:lstStyle/>
          <a:p>
            <a:pPr algn="l">
              <a:lnSpc>
                <a:spcPts val="2292"/>
              </a:lnSpc>
            </a:pPr>
            <a:r>
              <a:rPr lang="en-US" sz="2102" spc="-134" b="true">
                <a:solidFill>
                  <a:srgbClr val="F9FBFF"/>
                </a:solidFill>
                <a:latin typeface="Poppins Semi-Bold"/>
                <a:ea typeface="Poppins Semi-Bold"/>
                <a:cs typeface="Poppins Semi-Bold"/>
                <a:sym typeface="Poppins Semi-Bold"/>
              </a:rPr>
              <a:t>Ziraat Mühendislerinin Faydası</a:t>
            </a:r>
          </a:p>
        </p:txBody>
      </p:sp>
      <p:grpSp>
        <p:nvGrpSpPr>
          <p:cNvPr name="Group 21" id="21"/>
          <p:cNvGrpSpPr>
            <a:grpSpLocks noChangeAspect="true"/>
          </p:cNvGrpSpPr>
          <p:nvPr/>
        </p:nvGrpSpPr>
        <p:grpSpPr>
          <a:xfrm rot="0">
            <a:off x="11792382" y="613317"/>
            <a:ext cx="3301790" cy="6533160"/>
            <a:chOff x="0" y="0"/>
            <a:chExt cx="2620010" cy="5184140"/>
          </a:xfrm>
        </p:grpSpPr>
        <p:sp>
          <p:nvSpPr>
            <p:cNvPr name="Freeform 22" id="22"/>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23" id="23"/>
            <p:cNvSpPr/>
            <p:nvPr/>
          </p:nvSpPr>
          <p:spPr>
            <a:xfrm flipH="false" flipV="false" rot="0">
              <a:off x="185420" y="156210"/>
              <a:ext cx="2251710" cy="4876800"/>
            </a:xfrm>
            <a:custGeom>
              <a:avLst/>
              <a:gdLst/>
              <a:ahLst/>
              <a:cxnLst/>
              <a:rect r="r" b="b" t="t" l="l"/>
              <a:pathLst>
                <a:path h="4876800" w="225171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3"/>
              <a:stretch>
                <a:fillRect l="0" t="-20286" r="0" b="0"/>
              </a:stretch>
            </a:blipFill>
          </p:spPr>
        </p:sp>
        <p:sp>
          <p:nvSpPr>
            <p:cNvPr name="Freeform 24" id="24"/>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sp>
        <p:sp>
          <p:nvSpPr>
            <p:cNvPr name="Freeform 25" id="25"/>
            <p:cNvSpPr/>
            <p:nvPr/>
          </p:nvSpPr>
          <p:spPr>
            <a:xfrm flipH="false" flipV="false" rot="0">
              <a:off x="1578312" y="187909"/>
              <a:ext cx="66636" cy="63602"/>
            </a:xfrm>
            <a:custGeom>
              <a:avLst/>
              <a:gdLst/>
              <a:ahLst/>
              <a:cxnLst/>
              <a:rect r="r" b="b" t="t" l="l"/>
              <a:pathLst>
                <a:path h="63602" w="66636">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606060"/>
            </a:solidFill>
          </p:spPr>
        </p:sp>
        <p:sp>
          <p:nvSpPr>
            <p:cNvPr name="Freeform 26" id="26"/>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sp>
        <p:sp>
          <p:nvSpPr>
            <p:cNvPr name="Freeform 27" id="27"/>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sp>
        <p:sp>
          <p:nvSpPr>
            <p:cNvPr name="Freeform 28" id="28"/>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sp>
        <p:sp>
          <p:nvSpPr>
            <p:cNvPr name="Freeform 29" id="29"/>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sp>
        <p:sp>
          <p:nvSpPr>
            <p:cNvPr name="Freeform 30" id="30"/>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5F7F8"/>
            </a:solidFill>
          </p:spPr>
        </p:sp>
      </p:grpSp>
      <p:grpSp>
        <p:nvGrpSpPr>
          <p:cNvPr name="Group 31" id="31"/>
          <p:cNvGrpSpPr>
            <a:grpSpLocks noChangeAspect="true"/>
          </p:cNvGrpSpPr>
          <p:nvPr/>
        </p:nvGrpSpPr>
        <p:grpSpPr>
          <a:xfrm rot="0">
            <a:off x="11792382" y="7602691"/>
            <a:ext cx="3301790" cy="6533160"/>
            <a:chOff x="0" y="0"/>
            <a:chExt cx="2620010" cy="5184140"/>
          </a:xfrm>
        </p:grpSpPr>
        <p:sp>
          <p:nvSpPr>
            <p:cNvPr name="Freeform 32" id="32"/>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33" id="33"/>
            <p:cNvSpPr/>
            <p:nvPr/>
          </p:nvSpPr>
          <p:spPr>
            <a:xfrm flipH="false" flipV="false" rot="0">
              <a:off x="185420" y="156210"/>
              <a:ext cx="2251710" cy="4876800"/>
            </a:xfrm>
            <a:custGeom>
              <a:avLst/>
              <a:gdLst/>
              <a:ahLst/>
              <a:cxnLst/>
              <a:rect r="r" b="b" t="t" l="l"/>
              <a:pathLst>
                <a:path h="4876800" w="225171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4"/>
              <a:stretch>
                <a:fillRect l="-38" t="0" r="-38" b="0"/>
              </a:stretch>
            </a:blipFill>
          </p:spPr>
        </p:sp>
        <p:sp>
          <p:nvSpPr>
            <p:cNvPr name="Freeform 34" id="34"/>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sp>
        <p:sp>
          <p:nvSpPr>
            <p:cNvPr name="Freeform 35" id="35"/>
            <p:cNvSpPr/>
            <p:nvPr/>
          </p:nvSpPr>
          <p:spPr>
            <a:xfrm flipH="false" flipV="false" rot="0">
              <a:off x="1578312" y="187909"/>
              <a:ext cx="66636" cy="63602"/>
            </a:xfrm>
            <a:custGeom>
              <a:avLst/>
              <a:gdLst/>
              <a:ahLst/>
              <a:cxnLst/>
              <a:rect r="r" b="b" t="t" l="l"/>
              <a:pathLst>
                <a:path h="63602" w="66636">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606060"/>
            </a:solidFill>
          </p:spPr>
        </p:sp>
        <p:sp>
          <p:nvSpPr>
            <p:cNvPr name="Freeform 36" id="36"/>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sp>
        <p:sp>
          <p:nvSpPr>
            <p:cNvPr name="Freeform 37" id="37"/>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sp>
        <p:sp>
          <p:nvSpPr>
            <p:cNvPr name="Freeform 38" id="38"/>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sp>
        <p:sp>
          <p:nvSpPr>
            <p:cNvPr name="Freeform 39" id="39"/>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sp>
        <p:sp>
          <p:nvSpPr>
            <p:cNvPr name="Freeform 40" id="40"/>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5F7F8"/>
            </a:solidFill>
          </p:spPr>
        </p:sp>
      </p:grpSp>
      <p:grpSp>
        <p:nvGrpSpPr>
          <p:cNvPr name="Group 41" id="41"/>
          <p:cNvGrpSpPr>
            <a:grpSpLocks noChangeAspect="true"/>
          </p:cNvGrpSpPr>
          <p:nvPr/>
        </p:nvGrpSpPr>
        <p:grpSpPr>
          <a:xfrm rot="0">
            <a:off x="15208473" y="-2436870"/>
            <a:ext cx="3671808" cy="7265303"/>
            <a:chOff x="0" y="0"/>
            <a:chExt cx="2620010" cy="5184140"/>
          </a:xfrm>
        </p:grpSpPr>
        <p:sp>
          <p:nvSpPr>
            <p:cNvPr name="Freeform 42" id="42"/>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43" id="43"/>
            <p:cNvSpPr/>
            <p:nvPr/>
          </p:nvSpPr>
          <p:spPr>
            <a:xfrm flipH="false" flipV="false" rot="0">
              <a:off x="185420" y="156210"/>
              <a:ext cx="2251710" cy="4876800"/>
            </a:xfrm>
            <a:custGeom>
              <a:avLst/>
              <a:gdLst/>
              <a:ahLst/>
              <a:cxnLst/>
              <a:rect r="r" b="b" t="t" l="l"/>
              <a:pathLst>
                <a:path h="4876800" w="225171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5"/>
              <a:stretch>
                <a:fillRect l="-38" t="0" r="-38" b="0"/>
              </a:stretch>
            </a:blipFill>
          </p:spPr>
        </p:sp>
        <p:sp>
          <p:nvSpPr>
            <p:cNvPr name="Freeform 44" id="44"/>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sp>
        <p:sp>
          <p:nvSpPr>
            <p:cNvPr name="Freeform 45" id="45"/>
            <p:cNvSpPr/>
            <p:nvPr/>
          </p:nvSpPr>
          <p:spPr>
            <a:xfrm flipH="false" flipV="false" rot="0">
              <a:off x="1578312" y="187909"/>
              <a:ext cx="66636" cy="63602"/>
            </a:xfrm>
            <a:custGeom>
              <a:avLst/>
              <a:gdLst/>
              <a:ahLst/>
              <a:cxnLst/>
              <a:rect r="r" b="b" t="t" l="l"/>
              <a:pathLst>
                <a:path h="63602" w="66636">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606060"/>
            </a:solidFill>
          </p:spPr>
        </p:sp>
        <p:sp>
          <p:nvSpPr>
            <p:cNvPr name="Freeform 46" id="46"/>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sp>
        <p:sp>
          <p:nvSpPr>
            <p:cNvPr name="Freeform 47" id="47"/>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sp>
        <p:sp>
          <p:nvSpPr>
            <p:cNvPr name="Freeform 48" id="48"/>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sp>
        <p:sp>
          <p:nvSpPr>
            <p:cNvPr name="Freeform 49" id="49"/>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sp>
        <p:sp>
          <p:nvSpPr>
            <p:cNvPr name="Freeform 50" id="50"/>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5F7F8"/>
            </a:solidFill>
          </p:spPr>
        </p:sp>
      </p:grpSp>
      <p:grpSp>
        <p:nvGrpSpPr>
          <p:cNvPr name="Group 51" id="51"/>
          <p:cNvGrpSpPr>
            <a:grpSpLocks noChangeAspect="true"/>
          </p:cNvGrpSpPr>
          <p:nvPr/>
        </p:nvGrpSpPr>
        <p:grpSpPr>
          <a:xfrm rot="0">
            <a:off x="15208473" y="5335773"/>
            <a:ext cx="3671808" cy="7265303"/>
            <a:chOff x="0" y="0"/>
            <a:chExt cx="2620010" cy="5184140"/>
          </a:xfrm>
        </p:grpSpPr>
        <p:sp>
          <p:nvSpPr>
            <p:cNvPr name="Freeform 52" id="52"/>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53" id="53"/>
            <p:cNvSpPr/>
            <p:nvPr/>
          </p:nvSpPr>
          <p:spPr>
            <a:xfrm flipH="false" flipV="false" rot="0">
              <a:off x="185420" y="156210"/>
              <a:ext cx="2251710" cy="4876800"/>
            </a:xfrm>
            <a:custGeom>
              <a:avLst/>
              <a:gdLst/>
              <a:ahLst/>
              <a:cxnLst/>
              <a:rect r="r" b="b" t="t" l="l"/>
              <a:pathLst>
                <a:path h="4876800" w="225171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6"/>
              <a:stretch>
                <a:fillRect l="0" t="0" r="0" b="-32881"/>
              </a:stretch>
            </a:blipFill>
          </p:spPr>
        </p:sp>
        <p:sp>
          <p:nvSpPr>
            <p:cNvPr name="Freeform 54" id="54"/>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sp>
        <p:sp>
          <p:nvSpPr>
            <p:cNvPr name="Freeform 55" id="55"/>
            <p:cNvSpPr/>
            <p:nvPr/>
          </p:nvSpPr>
          <p:spPr>
            <a:xfrm flipH="false" flipV="false" rot="0">
              <a:off x="1578312" y="187909"/>
              <a:ext cx="66636" cy="63602"/>
            </a:xfrm>
            <a:custGeom>
              <a:avLst/>
              <a:gdLst/>
              <a:ahLst/>
              <a:cxnLst/>
              <a:rect r="r" b="b" t="t" l="l"/>
              <a:pathLst>
                <a:path h="63602" w="66636">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606060"/>
            </a:solidFill>
          </p:spPr>
        </p:sp>
        <p:sp>
          <p:nvSpPr>
            <p:cNvPr name="Freeform 56" id="56"/>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sp>
        <p:sp>
          <p:nvSpPr>
            <p:cNvPr name="Freeform 57" id="57"/>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sp>
        <p:sp>
          <p:nvSpPr>
            <p:cNvPr name="Freeform 58" id="58"/>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sp>
        <p:sp>
          <p:nvSpPr>
            <p:cNvPr name="Freeform 59" id="59"/>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sp>
        <p:sp>
          <p:nvSpPr>
            <p:cNvPr name="Freeform 60" id="60"/>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5F7F8"/>
            </a:solidFill>
          </p:spPr>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9FBFF"/>
        </a:solidFill>
      </p:bgPr>
    </p:bg>
    <p:spTree>
      <p:nvGrpSpPr>
        <p:cNvPr id="1" name=""/>
        <p:cNvGrpSpPr/>
        <p:nvPr/>
      </p:nvGrpSpPr>
      <p:grpSpPr>
        <a:xfrm>
          <a:off x="0" y="0"/>
          <a:ext cx="0" cy="0"/>
          <a:chOff x="0" y="0"/>
          <a:chExt cx="0" cy="0"/>
        </a:xfrm>
      </p:grpSpPr>
      <p:grpSp>
        <p:nvGrpSpPr>
          <p:cNvPr name="Group 2" id="2"/>
          <p:cNvGrpSpPr/>
          <p:nvPr/>
        </p:nvGrpSpPr>
        <p:grpSpPr>
          <a:xfrm rot="0">
            <a:off x="4683010" y="-3710776"/>
            <a:ext cx="7605025" cy="7605025"/>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35B120">
                  <a:alpha val="49804"/>
                </a:srgbClr>
              </a:solidFill>
              <a:prstDash val="solid"/>
              <a:miter/>
            </a:ln>
          </p:spPr>
        </p:sp>
        <p:sp>
          <p:nvSpPr>
            <p:cNvPr name="TextBox 4" id="4"/>
            <p:cNvSpPr txBox="true"/>
            <p:nvPr/>
          </p:nvSpPr>
          <p:spPr>
            <a:xfrm>
              <a:off x="76200" y="9525"/>
              <a:ext cx="660400" cy="727075"/>
            </a:xfrm>
            <a:prstGeom prst="rect">
              <a:avLst/>
            </a:prstGeom>
          </p:spPr>
          <p:txBody>
            <a:bodyPr anchor="ctr" rtlCol="false" tIns="50800" lIns="50800" bIns="50800" rIns="50800"/>
            <a:lstStyle/>
            <a:p>
              <a:pPr algn="ctr">
                <a:lnSpc>
                  <a:spcPts val="3499"/>
                </a:lnSpc>
              </a:pPr>
            </a:p>
          </p:txBody>
        </p:sp>
      </p:grpSp>
      <p:pic>
        <p:nvPicPr>
          <p:cNvPr name="Picture 5" id="5"/>
          <p:cNvPicPr>
            <a:picLocks noChangeAspect="true"/>
          </p:cNvPicPr>
          <p:nvPr/>
        </p:nvPicPr>
        <p:blipFill>
          <a:blip r:embed="rId2"/>
          <a:stretch>
            <a:fillRect/>
          </a:stretch>
        </p:blipFill>
        <p:spPr>
          <a:xfrm rot="0">
            <a:off x="8511578" y="-305101"/>
            <a:ext cx="9750412" cy="10546387"/>
          </a:xfrm>
          <a:prstGeom prst="rect">
            <a:avLst/>
          </a:prstGeom>
        </p:spPr>
      </p:pic>
      <p:sp>
        <p:nvSpPr>
          <p:cNvPr name="TextBox 6" id="6"/>
          <p:cNvSpPr txBox="true"/>
          <p:nvPr/>
        </p:nvSpPr>
        <p:spPr>
          <a:xfrm rot="0">
            <a:off x="1028700" y="1865639"/>
            <a:ext cx="8012776" cy="2402078"/>
          </a:xfrm>
          <a:prstGeom prst="rect">
            <a:avLst/>
          </a:prstGeom>
        </p:spPr>
        <p:txBody>
          <a:bodyPr anchor="t" rtlCol="false" tIns="0" lIns="0" bIns="0" rIns="0">
            <a:spAutoFit/>
          </a:bodyPr>
          <a:lstStyle/>
          <a:p>
            <a:pPr algn="l">
              <a:lnSpc>
                <a:spcPts val="6015"/>
              </a:lnSpc>
            </a:pPr>
            <a:r>
              <a:rPr lang="en-US" sz="6399" spc="-409" b="true">
                <a:solidFill>
                  <a:srgbClr val="212938"/>
                </a:solidFill>
                <a:latin typeface="Poppins Semi-Bold"/>
                <a:ea typeface="Poppins Semi-Bold"/>
                <a:cs typeface="Poppins Semi-Bold"/>
                <a:sym typeface="Poppins Semi-Bold"/>
              </a:rPr>
              <a:t>Dijital Çiftçilik Çözümlerine Yönelik Artan Talep</a:t>
            </a:r>
          </a:p>
        </p:txBody>
      </p:sp>
      <p:grpSp>
        <p:nvGrpSpPr>
          <p:cNvPr name="Group 7" id="7"/>
          <p:cNvGrpSpPr/>
          <p:nvPr/>
        </p:nvGrpSpPr>
        <p:grpSpPr>
          <a:xfrm rot="0">
            <a:off x="-814981" y="6231256"/>
            <a:ext cx="5497991" cy="5497991"/>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35B120">
                  <a:alpha val="49804"/>
                </a:srgbClr>
              </a:solidFill>
              <a:prstDash val="solid"/>
              <a:miter/>
            </a:ln>
          </p:spPr>
        </p:sp>
        <p:sp>
          <p:nvSpPr>
            <p:cNvPr name="TextBox 9" id="9"/>
            <p:cNvSpPr txBox="true"/>
            <p:nvPr/>
          </p:nvSpPr>
          <p:spPr>
            <a:xfrm>
              <a:off x="76200" y="9525"/>
              <a:ext cx="660400" cy="727075"/>
            </a:xfrm>
            <a:prstGeom prst="rect">
              <a:avLst/>
            </a:prstGeom>
          </p:spPr>
          <p:txBody>
            <a:bodyPr anchor="ctr" rtlCol="false" tIns="50800" lIns="50800" bIns="50800" rIns="50800"/>
            <a:lstStyle/>
            <a:p>
              <a:pPr algn="ctr">
                <a:lnSpc>
                  <a:spcPts val="3499"/>
                </a:lnSpc>
              </a:pPr>
            </a:p>
          </p:txBody>
        </p:sp>
      </p:grpSp>
      <p:sp>
        <p:nvSpPr>
          <p:cNvPr name="Freeform 10" id="10"/>
          <p:cNvSpPr/>
          <p:nvPr/>
        </p:nvSpPr>
        <p:spPr>
          <a:xfrm flipH="false" flipV="false" rot="0">
            <a:off x="1028700" y="4423558"/>
            <a:ext cx="512362" cy="487385"/>
          </a:xfrm>
          <a:custGeom>
            <a:avLst/>
            <a:gdLst/>
            <a:ahLst/>
            <a:cxnLst/>
            <a:rect r="r" b="b" t="t" l="l"/>
            <a:pathLst>
              <a:path h="487385" w="512362">
                <a:moveTo>
                  <a:pt x="0" y="0"/>
                </a:moveTo>
                <a:lnTo>
                  <a:pt x="512362" y="0"/>
                </a:lnTo>
                <a:lnTo>
                  <a:pt x="512362" y="487384"/>
                </a:lnTo>
                <a:lnTo>
                  <a:pt x="0" y="48738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1" id="11"/>
          <p:cNvSpPr txBox="true"/>
          <p:nvPr/>
        </p:nvSpPr>
        <p:spPr>
          <a:xfrm rot="0">
            <a:off x="1632632" y="4410577"/>
            <a:ext cx="7943569" cy="446671"/>
          </a:xfrm>
          <a:prstGeom prst="rect">
            <a:avLst/>
          </a:prstGeom>
        </p:spPr>
        <p:txBody>
          <a:bodyPr anchor="t" rtlCol="false" tIns="0" lIns="0" bIns="0" rIns="0">
            <a:spAutoFit/>
          </a:bodyPr>
          <a:lstStyle/>
          <a:p>
            <a:pPr algn="l">
              <a:lnSpc>
                <a:spcPts val="3497"/>
              </a:lnSpc>
              <a:spcBef>
                <a:spcPct val="0"/>
              </a:spcBef>
            </a:pPr>
            <a:r>
              <a:rPr lang="en-US" b="true" sz="2498" spc="-99">
                <a:solidFill>
                  <a:srgbClr val="212938"/>
                </a:solidFill>
                <a:latin typeface="Poppins Bold"/>
                <a:ea typeface="Poppins Bold"/>
                <a:cs typeface="Poppins Bold"/>
                <a:sym typeface="Poppins Bold"/>
              </a:rPr>
              <a:t>Dijital Dönüşümle Geniş Bir Küresel Pazar</a:t>
            </a:r>
          </a:p>
        </p:txBody>
      </p:sp>
      <p:sp>
        <p:nvSpPr>
          <p:cNvPr name="TextBox 12" id="12"/>
          <p:cNvSpPr txBox="true"/>
          <p:nvPr/>
        </p:nvSpPr>
        <p:spPr>
          <a:xfrm rot="0">
            <a:off x="1028700" y="5006192"/>
            <a:ext cx="7502649" cy="2130425"/>
          </a:xfrm>
          <a:prstGeom prst="rect">
            <a:avLst/>
          </a:prstGeom>
        </p:spPr>
        <p:txBody>
          <a:bodyPr anchor="t" rtlCol="false" tIns="0" lIns="0" bIns="0" rIns="0">
            <a:spAutoFit/>
          </a:bodyPr>
          <a:lstStyle/>
          <a:p>
            <a:pPr algn="l">
              <a:lnSpc>
                <a:spcPts val="2800"/>
              </a:lnSpc>
              <a:spcBef>
                <a:spcPct val="0"/>
              </a:spcBef>
            </a:pPr>
            <a:r>
              <a:rPr lang="en-US" sz="2000" spc="-80">
                <a:solidFill>
                  <a:srgbClr val="212938"/>
                </a:solidFill>
                <a:latin typeface="Poppins"/>
                <a:ea typeface="Poppins"/>
                <a:cs typeface="Poppins"/>
                <a:sym typeface="Poppins"/>
              </a:rPr>
              <a:t>Tarım sektörü, ürün sağlığı, zararlı yönetimi ve verim optimizasyonu ile ilgili uzun süredir devam eden zorlukları çözmek için giderek daha fazla dijital aracı benimsiyor. Tarım hizmetlerine erişimin sınırlı olduğu gelişmekte olan pazarlarda, dijital çözümler açığı kapatıyor ve çiftçilere ürünlerini yönetmek için uygun fiyatlı ve etkili yollar sağlıyor.</a:t>
            </a:r>
          </a:p>
        </p:txBody>
      </p:sp>
      <p:sp>
        <p:nvSpPr>
          <p:cNvPr name="Freeform 13" id="13"/>
          <p:cNvSpPr/>
          <p:nvPr/>
        </p:nvSpPr>
        <p:spPr>
          <a:xfrm flipH="false" flipV="false" rot="0">
            <a:off x="1028700" y="732740"/>
            <a:ext cx="840440" cy="840440"/>
          </a:xfrm>
          <a:custGeom>
            <a:avLst/>
            <a:gdLst/>
            <a:ahLst/>
            <a:cxnLst/>
            <a:rect r="r" b="b" t="t" l="l"/>
            <a:pathLst>
              <a:path h="840440" w="840440">
                <a:moveTo>
                  <a:pt x="0" y="0"/>
                </a:moveTo>
                <a:lnTo>
                  <a:pt x="840440" y="0"/>
                </a:lnTo>
                <a:lnTo>
                  <a:pt x="840440" y="840440"/>
                </a:lnTo>
                <a:lnTo>
                  <a:pt x="0" y="840440"/>
                </a:lnTo>
                <a:lnTo>
                  <a:pt x="0" y="0"/>
                </a:lnTo>
                <a:close/>
              </a:path>
            </a:pathLst>
          </a:custGeom>
          <a:blipFill>
            <a:blip r:embed="rId5"/>
            <a:stretch>
              <a:fillRect l="0" t="0" r="0" b="0"/>
            </a:stretch>
          </a:blipFill>
        </p:spPr>
      </p:sp>
      <p:sp>
        <p:nvSpPr>
          <p:cNvPr name="TextBox 14" id="14"/>
          <p:cNvSpPr txBox="true"/>
          <p:nvPr/>
        </p:nvSpPr>
        <p:spPr>
          <a:xfrm rot="0">
            <a:off x="1028700" y="7279492"/>
            <a:ext cx="7049014" cy="2619824"/>
          </a:xfrm>
          <a:prstGeom prst="rect">
            <a:avLst/>
          </a:prstGeom>
        </p:spPr>
        <p:txBody>
          <a:bodyPr anchor="t" rtlCol="false" tIns="0" lIns="0" bIns="0" rIns="0">
            <a:spAutoFit/>
          </a:bodyPr>
          <a:lstStyle/>
          <a:p>
            <a:pPr algn="l">
              <a:lnSpc>
                <a:spcPts val="2986"/>
              </a:lnSpc>
            </a:pPr>
            <a:r>
              <a:rPr lang="en-US" sz="2133" spc="-85" b="true">
                <a:solidFill>
                  <a:srgbClr val="212938"/>
                </a:solidFill>
                <a:latin typeface="Poppins Bold"/>
                <a:ea typeface="Poppins Bold"/>
                <a:cs typeface="Poppins Bold"/>
                <a:sym typeface="Poppins Bold"/>
              </a:rPr>
              <a:t>Yıla Göre Dijital Çiftçilik Çözümlerinin Benimsenmesi (Dijital Çözümleri Kullanan Çiftçilerin Yüzdesi)</a:t>
            </a:r>
          </a:p>
          <a:p>
            <a:pPr algn="l" marL="460522" indent="-230261" lvl="1">
              <a:lnSpc>
                <a:spcPts val="2986"/>
              </a:lnSpc>
              <a:buFont typeface="Arial"/>
              <a:buChar char="•"/>
            </a:pPr>
            <a:r>
              <a:rPr lang="en-US" sz="2133" spc="-85">
                <a:solidFill>
                  <a:srgbClr val="212938"/>
                </a:solidFill>
                <a:latin typeface="Poppins"/>
                <a:ea typeface="Poppins"/>
                <a:cs typeface="Poppins"/>
                <a:sym typeface="Poppins"/>
              </a:rPr>
              <a:t>2021: 22%</a:t>
            </a:r>
          </a:p>
          <a:p>
            <a:pPr algn="l" marL="460522" indent="-230261" lvl="1">
              <a:lnSpc>
                <a:spcPts val="2986"/>
              </a:lnSpc>
              <a:buFont typeface="Arial"/>
              <a:buChar char="•"/>
            </a:pPr>
            <a:r>
              <a:rPr lang="en-US" sz="2133" spc="-85">
                <a:solidFill>
                  <a:srgbClr val="212938"/>
                </a:solidFill>
                <a:latin typeface="Poppins"/>
                <a:ea typeface="Poppins"/>
                <a:cs typeface="Poppins"/>
                <a:sym typeface="Poppins"/>
              </a:rPr>
              <a:t>2022: 26%</a:t>
            </a:r>
          </a:p>
          <a:p>
            <a:pPr algn="l" marL="460522" indent="-230261" lvl="1">
              <a:lnSpc>
                <a:spcPts val="2986"/>
              </a:lnSpc>
              <a:buFont typeface="Arial"/>
              <a:buChar char="•"/>
            </a:pPr>
            <a:r>
              <a:rPr lang="en-US" sz="2133" spc="-85">
                <a:solidFill>
                  <a:srgbClr val="212938"/>
                </a:solidFill>
                <a:latin typeface="Poppins"/>
                <a:ea typeface="Poppins"/>
                <a:cs typeface="Poppins"/>
                <a:sym typeface="Poppins"/>
              </a:rPr>
              <a:t>2023: 30%</a:t>
            </a:r>
          </a:p>
          <a:p>
            <a:pPr algn="l" marL="460522" indent="-230261" lvl="1">
              <a:lnSpc>
                <a:spcPts val="2986"/>
              </a:lnSpc>
              <a:buFont typeface="Arial"/>
              <a:buChar char="•"/>
            </a:pPr>
            <a:r>
              <a:rPr lang="en-US" sz="2133" spc="-85">
                <a:solidFill>
                  <a:srgbClr val="212938"/>
                </a:solidFill>
                <a:latin typeface="Poppins"/>
                <a:ea typeface="Poppins"/>
                <a:cs typeface="Poppins"/>
                <a:sym typeface="Poppins"/>
              </a:rPr>
              <a:t>2024 (Tahmin edilen): 35%</a:t>
            </a:r>
          </a:p>
          <a:p>
            <a:pPr algn="l" marL="460522" indent="-230261" lvl="1">
              <a:lnSpc>
                <a:spcPts val="2986"/>
              </a:lnSpc>
              <a:buFont typeface="Arial"/>
              <a:buChar char="•"/>
            </a:pPr>
            <a:r>
              <a:rPr lang="en-US" sz="2133" spc="-85">
                <a:solidFill>
                  <a:srgbClr val="212938"/>
                </a:solidFill>
                <a:latin typeface="Poppins"/>
                <a:ea typeface="Poppins"/>
                <a:cs typeface="Poppins"/>
                <a:sym typeface="Poppins"/>
              </a:rPr>
              <a:t>2025 (Tahmin edilen): 40%</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9FBFF"/>
        </a:solidFill>
      </p:bgPr>
    </p:bg>
    <p:spTree>
      <p:nvGrpSpPr>
        <p:cNvPr id="1" name=""/>
        <p:cNvGrpSpPr/>
        <p:nvPr/>
      </p:nvGrpSpPr>
      <p:grpSpPr>
        <a:xfrm>
          <a:off x="0" y="0"/>
          <a:ext cx="0" cy="0"/>
          <a:chOff x="0" y="0"/>
          <a:chExt cx="0" cy="0"/>
        </a:xfrm>
      </p:grpSpPr>
      <p:grpSp>
        <p:nvGrpSpPr>
          <p:cNvPr name="Group 2" id="2"/>
          <p:cNvGrpSpPr/>
          <p:nvPr/>
        </p:nvGrpSpPr>
        <p:grpSpPr>
          <a:xfrm rot="0">
            <a:off x="-2631724" y="-2631724"/>
            <a:ext cx="8029323" cy="8029323"/>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35B120">
                  <a:alpha val="49804"/>
                </a:srgbClr>
              </a:solidFill>
              <a:prstDash val="solid"/>
              <a:miter/>
            </a:ln>
          </p:spPr>
        </p:sp>
        <p:sp>
          <p:nvSpPr>
            <p:cNvPr name="TextBox 4" id="4"/>
            <p:cNvSpPr txBox="true"/>
            <p:nvPr/>
          </p:nvSpPr>
          <p:spPr>
            <a:xfrm>
              <a:off x="76200" y="9525"/>
              <a:ext cx="660400" cy="727075"/>
            </a:xfrm>
            <a:prstGeom prst="rect">
              <a:avLst/>
            </a:prstGeom>
          </p:spPr>
          <p:txBody>
            <a:bodyPr anchor="ctr" rtlCol="false" tIns="50800" lIns="50800" bIns="50800" rIns="50800"/>
            <a:lstStyle/>
            <a:p>
              <a:pPr algn="ctr">
                <a:lnSpc>
                  <a:spcPts val="3499"/>
                </a:lnSpc>
              </a:pPr>
            </a:p>
          </p:txBody>
        </p:sp>
      </p:grpSp>
      <p:sp>
        <p:nvSpPr>
          <p:cNvPr name="Freeform 5" id="5"/>
          <p:cNvSpPr/>
          <p:nvPr/>
        </p:nvSpPr>
        <p:spPr>
          <a:xfrm flipH="false" flipV="false" rot="0">
            <a:off x="1028700" y="3683536"/>
            <a:ext cx="437880" cy="416533"/>
          </a:xfrm>
          <a:custGeom>
            <a:avLst/>
            <a:gdLst/>
            <a:ahLst/>
            <a:cxnLst/>
            <a:rect r="r" b="b" t="t" l="l"/>
            <a:pathLst>
              <a:path h="416533" w="437880">
                <a:moveTo>
                  <a:pt x="0" y="0"/>
                </a:moveTo>
                <a:lnTo>
                  <a:pt x="437880" y="0"/>
                </a:lnTo>
                <a:lnTo>
                  <a:pt x="437880" y="416534"/>
                </a:lnTo>
                <a:lnTo>
                  <a:pt x="0" y="416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6" id="6"/>
          <p:cNvGrpSpPr/>
          <p:nvPr/>
        </p:nvGrpSpPr>
        <p:grpSpPr>
          <a:xfrm rot="0">
            <a:off x="7648904" y="6038976"/>
            <a:ext cx="6438648" cy="6438648"/>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35B120">
                  <a:alpha val="49804"/>
                </a:srgbClr>
              </a:solidFill>
              <a:prstDash val="solid"/>
              <a:miter/>
            </a:ln>
          </p:spPr>
        </p:sp>
        <p:sp>
          <p:nvSpPr>
            <p:cNvPr name="TextBox 8" id="8"/>
            <p:cNvSpPr txBox="true"/>
            <p:nvPr/>
          </p:nvSpPr>
          <p:spPr>
            <a:xfrm>
              <a:off x="76200" y="9525"/>
              <a:ext cx="660400" cy="727075"/>
            </a:xfrm>
            <a:prstGeom prst="rect">
              <a:avLst/>
            </a:prstGeom>
          </p:spPr>
          <p:txBody>
            <a:bodyPr anchor="ctr" rtlCol="false" tIns="50800" lIns="50800" bIns="50800" rIns="50800"/>
            <a:lstStyle/>
            <a:p>
              <a:pPr algn="ctr">
                <a:lnSpc>
                  <a:spcPts val="3499"/>
                </a:lnSpc>
              </a:pPr>
            </a:p>
          </p:txBody>
        </p:sp>
      </p:grpSp>
      <p:pic>
        <p:nvPicPr>
          <p:cNvPr name="Picture 9" id="9"/>
          <p:cNvPicPr>
            <a:picLocks noChangeAspect="true"/>
          </p:cNvPicPr>
          <p:nvPr/>
        </p:nvPicPr>
        <p:blipFill>
          <a:blip r:embed="rId4"/>
          <a:stretch>
            <a:fillRect/>
          </a:stretch>
        </p:blipFill>
        <p:spPr>
          <a:xfrm rot="0">
            <a:off x="8917011" y="238100"/>
            <a:ext cx="9539724" cy="5319821"/>
          </a:xfrm>
          <a:prstGeom prst="rect">
            <a:avLst/>
          </a:prstGeom>
        </p:spPr>
      </p:pic>
      <p:sp>
        <p:nvSpPr>
          <p:cNvPr name="Freeform 10" id="10"/>
          <p:cNvSpPr/>
          <p:nvPr/>
        </p:nvSpPr>
        <p:spPr>
          <a:xfrm flipH="false" flipV="false" rot="0">
            <a:off x="1028700" y="5445223"/>
            <a:ext cx="599499" cy="563529"/>
          </a:xfrm>
          <a:custGeom>
            <a:avLst/>
            <a:gdLst/>
            <a:ahLst/>
            <a:cxnLst/>
            <a:rect r="r" b="b" t="t" l="l"/>
            <a:pathLst>
              <a:path h="563529" w="599499">
                <a:moveTo>
                  <a:pt x="0" y="0"/>
                </a:moveTo>
                <a:lnTo>
                  <a:pt x="599499" y="0"/>
                </a:lnTo>
                <a:lnTo>
                  <a:pt x="599499" y="563530"/>
                </a:lnTo>
                <a:lnTo>
                  <a:pt x="0" y="56353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1" id="11"/>
          <p:cNvSpPr txBox="true"/>
          <p:nvPr/>
        </p:nvSpPr>
        <p:spPr>
          <a:xfrm rot="0">
            <a:off x="1028700" y="1918686"/>
            <a:ext cx="8442745" cy="1675257"/>
          </a:xfrm>
          <a:prstGeom prst="rect">
            <a:avLst/>
          </a:prstGeom>
        </p:spPr>
        <p:txBody>
          <a:bodyPr anchor="t" rtlCol="false" tIns="0" lIns="0" bIns="0" rIns="0">
            <a:spAutoFit/>
          </a:bodyPr>
          <a:lstStyle/>
          <a:p>
            <a:pPr algn="l">
              <a:lnSpc>
                <a:spcPts val="6204"/>
              </a:lnSpc>
            </a:pPr>
            <a:r>
              <a:rPr lang="en-US" sz="6600" spc="-422" b="true">
                <a:solidFill>
                  <a:srgbClr val="212938"/>
                </a:solidFill>
                <a:latin typeface="Poppins Semi-Bold"/>
                <a:ea typeface="Poppins Semi-Bold"/>
                <a:cs typeface="Poppins Semi-Bold"/>
                <a:sym typeface="Poppins Semi-Bold"/>
              </a:rPr>
              <a:t>Önemli Gelir Büyümesinin Kilidi</a:t>
            </a:r>
          </a:p>
        </p:txBody>
      </p:sp>
      <p:sp>
        <p:nvSpPr>
          <p:cNvPr name="TextBox 12" id="12"/>
          <p:cNvSpPr txBox="true"/>
          <p:nvPr/>
        </p:nvSpPr>
        <p:spPr>
          <a:xfrm rot="0">
            <a:off x="1544838" y="3672275"/>
            <a:ext cx="6322190" cy="375285"/>
          </a:xfrm>
          <a:prstGeom prst="rect">
            <a:avLst/>
          </a:prstGeom>
        </p:spPr>
        <p:txBody>
          <a:bodyPr anchor="t" rtlCol="false" tIns="0" lIns="0" bIns="0" rIns="0">
            <a:spAutoFit/>
          </a:bodyPr>
          <a:lstStyle/>
          <a:p>
            <a:pPr algn="l">
              <a:lnSpc>
                <a:spcPts val="2940"/>
              </a:lnSpc>
              <a:spcBef>
                <a:spcPct val="0"/>
              </a:spcBef>
            </a:pPr>
            <a:r>
              <a:rPr lang="en-US" b="true" sz="2100" spc="-84">
                <a:solidFill>
                  <a:srgbClr val="212938"/>
                </a:solidFill>
                <a:latin typeface="Poppins Bold"/>
                <a:ea typeface="Poppins Bold"/>
                <a:cs typeface="Poppins Bold"/>
                <a:sym typeface="Poppins Bold"/>
              </a:rPr>
              <a:t>Büyüyen Kullanıcı Tabanı, Büyüyen Gelir</a:t>
            </a:r>
          </a:p>
        </p:txBody>
      </p:sp>
      <p:sp>
        <p:nvSpPr>
          <p:cNvPr name="TextBox 13" id="13"/>
          <p:cNvSpPr txBox="true"/>
          <p:nvPr/>
        </p:nvSpPr>
        <p:spPr>
          <a:xfrm rot="0">
            <a:off x="1028700" y="4220336"/>
            <a:ext cx="8115300" cy="1009015"/>
          </a:xfrm>
          <a:prstGeom prst="rect">
            <a:avLst/>
          </a:prstGeom>
        </p:spPr>
        <p:txBody>
          <a:bodyPr anchor="t" rtlCol="false" tIns="0" lIns="0" bIns="0" rIns="0">
            <a:spAutoFit/>
          </a:bodyPr>
          <a:lstStyle/>
          <a:p>
            <a:pPr algn="l">
              <a:lnSpc>
                <a:spcPts val="2660"/>
              </a:lnSpc>
              <a:spcBef>
                <a:spcPct val="0"/>
              </a:spcBef>
            </a:pPr>
            <a:r>
              <a:rPr lang="en-US" sz="1900" spc="-76">
                <a:solidFill>
                  <a:srgbClr val="212938"/>
                </a:solidFill>
                <a:latin typeface="Poppins"/>
                <a:ea typeface="Poppins"/>
                <a:cs typeface="Poppins"/>
                <a:sym typeface="Poppins"/>
              </a:rPr>
              <a:t>Gelirin birincil kaynağı, çiftçilerin uzman agronomi tavsiyesi almak için soru başına 10 dolar ödediği soru başına ödeme modelinden gelir. Kullanıcı tabanı büyüdükçe, bu önemli bir gelir yaratır.</a:t>
            </a:r>
          </a:p>
        </p:txBody>
      </p:sp>
      <p:sp>
        <p:nvSpPr>
          <p:cNvPr name="TextBox 14" id="14"/>
          <p:cNvSpPr txBox="true"/>
          <p:nvPr/>
        </p:nvSpPr>
        <p:spPr>
          <a:xfrm rot="0">
            <a:off x="1028700" y="6412626"/>
            <a:ext cx="3818553" cy="2080895"/>
          </a:xfrm>
          <a:prstGeom prst="rect">
            <a:avLst/>
          </a:prstGeom>
        </p:spPr>
        <p:txBody>
          <a:bodyPr anchor="t" rtlCol="false" tIns="0" lIns="0" bIns="0" rIns="0">
            <a:spAutoFit/>
          </a:bodyPr>
          <a:lstStyle/>
          <a:p>
            <a:pPr algn="l">
              <a:lnSpc>
                <a:spcPts val="2380"/>
              </a:lnSpc>
              <a:spcBef>
                <a:spcPct val="0"/>
              </a:spcBef>
            </a:pPr>
            <a:r>
              <a:rPr lang="en-US" sz="1700" spc="-68">
                <a:solidFill>
                  <a:srgbClr val="212938"/>
                </a:solidFill>
                <a:latin typeface="Poppins"/>
                <a:ea typeface="Poppins"/>
                <a:cs typeface="Poppins"/>
                <a:sym typeface="Poppins"/>
              </a:rPr>
              <a:t>Ayrıca şirketlere tohumlar, pestisitler ve çiftçilik ekipmanları gibi ilgili ürünlerle doğrudan çiftçilere ulaşma şansı sunarak önemli bir rol oynar. Daha fazla çiftçi platformu benimsedikçe bunun önemli ölçüde artması bekleniyor.</a:t>
            </a:r>
          </a:p>
        </p:txBody>
      </p:sp>
      <p:sp>
        <p:nvSpPr>
          <p:cNvPr name="TextBox 15" id="15"/>
          <p:cNvSpPr txBox="true"/>
          <p:nvPr/>
        </p:nvSpPr>
        <p:spPr>
          <a:xfrm rot="0">
            <a:off x="1028700" y="6086561"/>
            <a:ext cx="3348137" cy="305562"/>
          </a:xfrm>
          <a:prstGeom prst="rect">
            <a:avLst/>
          </a:prstGeom>
        </p:spPr>
        <p:txBody>
          <a:bodyPr anchor="t" rtlCol="false" tIns="0" lIns="0" bIns="0" rIns="0">
            <a:spAutoFit/>
          </a:bodyPr>
          <a:lstStyle/>
          <a:p>
            <a:pPr algn="l">
              <a:lnSpc>
                <a:spcPts val="2289"/>
              </a:lnSpc>
            </a:pPr>
            <a:r>
              <a:rPr lang="en-US" sz="2100" spc="-134" b="true">
                <a:solidFill>
                  <a:srgbClr val="212938"/>
                </a:solidFill>
                <a:latin typeface="Poppins Semi-Bold"/>
                <a:ea typeface="Poppins Semi-Bold"/>
                <a:cs typeface="Poppins Semi-Bold"/>
                <a:sym typeface="Poppins Semi-Bold"/>
              </a:rPr>
              <a:t>Uygulama içi reklamlar</a:t>
            </a:r>
          </a:p>
        </p:txBody>
      </p:sp>
      <p:sp>
        <p:nvSpPr>
          <p:cNvPr name="TextBox 16" id="16"/>
          <p:cNvSpPr txBox="true"/>
          <p:nvPr/>
        </p:nvSpPr>
        <p:spPr>
          <a:xfrm rot="0">
            <a:off x="5089916" y="6412626"/>
            <a:ext cx="3463825" cy="1785620"/>
          </a:xfrm>
          <a:prstGeom prst="rect">
            <a:avLst/>
          </a:prstGeom>
        </p:spPr>
        <p:txBody>
          <a:bodyPr anchor="t" rtlCol="false" tIns="0" lIns="0" bIns="0" rIns="0">
            <a:spAutoFit/>
          </a:bodyPr>
          <a:lstStyle/>
          <a:p>
            <a:pPr algn="l">
              <a:lnSpc>
                <a:spcPts val="2380"/>
              </a:lnSpc>
              <a:spcBef>
                <a:spcPct val="0"/>
              </a:spcBef>
            </a:pPr>
            <a:r>
              <a:rPr lang="en-US" sz="1700" spc="-68">
                <a:solidFill>
                  <a:srgbClr val="212938"/>
                </a:solidFill>
                <a:latin typeface="Poppins"/>
                <a:ea typeface="Poppins"/>
                <a:cs typeface="Poppins"/>
                <a:sym typeface="Poppins"/>
              </a:rPr>
              <a:t>Daha büyük işletmeler için tanıtılacak olan bu özellik, çiftçilere sürekli uzman tavsiyelerine ve ürün izleme, sağlık takibi ve otomatik uyarılar gibi gelişmiş özelliklere erişim imkânı sunacak.</a:t>
            </a:r>
          </a:p>
        </p:txBody>
      </p:sp>
      <p:sp>
        <p:nvSpPr>
          <p:cNvPr name="TextBox 17" id="17"/>
          <p:cNvSpPr txBox="true"/>
          <p:nvPr/>
        </p:nvSpPr>
        <p:spPr>
          <a:xfrm rot="0">
            <a:off x="5089916" y="6086561"/>
            <a:ext cx="3195905" cy="305562"/>
          </a:xfrm>
          <a:prstGeom prst="rect">
            <a:avLst/>
          </a:prstGeom>
        </p:spPr>
        <p:txBody>
          <a:bodyPr anchor="t" rtlCol="false" tIns="0" lIns="0" bIns="0" rIns="0">
            <a:spAutoFit/>
          </a:bodyPr>
          <a:lstStyle/>
          <a:p>
            <a:pPr algn="l">
              <a:lnSpc>
                <a:spcPts val="2289"/>
              </a:lnSpc>
            </a:pPr>
            <a:r>
              <a:rPr lang="en-US" sz="2100" spc="-134" b="true">
                <a:solidFill>
                  <a:srgbClr val="212938"/>
                </a:solidFill>
                <a:latin typeface="Poppins Semi-Bold"/>
                <a:ea typeface="Poppins Semi-Bold"/>
                <a:cs typeface="Poppins Semi-Bold"/>
                <a:sym typeface="Poppins Semi-Bold"/>
              </a:rPr>
              <a:t>Premium abonelikler</a:t>
            </a:r>
          </a:p>
        </p:txBody>
      </p:sp>
      <p:sp>
        <p:nvSpPr>
          <p:cNvPr name="Freeform 18" id="18"/>
          <p:cNvSpPr/>
          <p:nvPr/>
        </p:nvSpPr>
        <p:spPr>
          <a:xfrm flipH="false" flipV="false" rot="0">
            <a:off x="5089916" y="5445223"/>
            <a:ext cx="503134" cy="557489"/>
          </a:xfrm>
          <a:custGeom>
            <a:avLst/>
            <a:gdLst/>
            <a:ahLst/>
            <a:cxnLst/>
            <a:rect r="r" b="b" t="t" l="l"/>
            <a:pathLst>
              <a:path h="557489" w="503134">
                <a:moveTo>
                  <a:pt x="0" y="0"/>
                </a:moveTo>
                <a:lnTo>
                  <a:pt x="503134" y="0"/>
                </a:lnTo>
                <a:lnTo>
                  <a:pt x="503134" y="557489"/>
                </a:lnTo>
                <a:lnTo>
                  <a:pt x="0" y="55748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9" id="19"/>
          <p:cNvSpPr/>
          <p:nvPr/>
        </p:nvSpPr>
        <p:spPr>
          <a:xfrm flipH="false" flipV="false" rot="0">
            <a:off x="1028700" y="732740"/>
            <a:ext cx="840440" cy="840440"/>
          </a:xfrm>
          <a:custGeom>
            <a:avLst/>
            <a:gdLst/>
            <a:ahLst/>
            <a:cxnLst/>
            <a:rect r="r" b="b" t="t" l="l"/>
            <a:pathLst>
              <a:path h="840440" w="840440">
                <a:moveTo>
                  <a:pt x="0" y="0"/>
                </a:moveTo>
                <a:lnTo>
                  <a:pt x="840440" y="0"/>
                </a:lnTo>
                <a:lnTo>
                  <a:pt x="840440" y="840440"/>
                </a:lnTo>
                <a:lnTo>
                  <a:pt x="0" y="840440"/>
                </a:lnTo>
                <a:lnTo>
                  <a:pt x="0" y="0"/>
                </a:lnTo>
                <a:close/>
              </a:path>
            </a:pathLst>
          </a:custGeom>
          <a:blipFill>
            <a:blip r:embed="rId9"/>
            <a:stretch>
              <a:fillRect l="0" t="0" r="0" b="0"/>
            </a:stretch>
          </a:blipFill>
        </p:spPr>
      </p:sp>
      <p:pic>
        <p:nvPicPr>
          <p:cNvPr name="Picture 20" id="20"/>
          <p:cNvPicPr>
            <a:picLocks noChangeAspect="true"/>
          </p:cNvPicPr>
          <p:nvPr/>
        </p:nvPicPr>
        <p:blipFill>
          <a:blip r:embed="rId10"/>
          <a:stretch>
            <a:fillRect/>
          </a:stretch>
        </p:blipFill>
        <p:spPr>
          <a:xfrm rot="0">
            <a:off x="8948412" y="4764857"/>
            <a:ext cx="9162917" cy="5257020"/>
          </a:xfrm>
          <a:prstGeom prst="rect">
            <a:avLst/>
          </a:prstGeom>
        </p:spPr>
      </p:pic>
      <p:sp>
        <p:nvSpPr>
          <p:cNvPr name="TextBox 21" id="21"/>
          <p:cNvSpPr txBox="true"/>
          <p:nvPr/>
        </p:nvSpPr>
        <p:spPr>
          <a:xfrm rot="0">
            <a:off x="1028700" y="8683642"/>
            <a:ext cx="8115300" cy="1148518"/>
          </a:xfrm>
          <a:prstGeom prst="rect">
            <a:avLst/>
          </a:prstGeom>
        </p:spPr>
        <p:txBody>
          <a:bodyPr anchor="t" rtlCol="false" tIns="0" lIns="0" bIns="0" rIns="0">
            <a:spAutoFit/>
          </a:bodyPr>
          <a:lstStyle/>
          <a:p>
            <a:pPr algn="l">
              <a:lnSpc>
                <a:spcPts val="2320"/>
              </a:lnSpc>
              <a:spcBef>
                <a:spcPct val="0"/>
              </a:spcBef>
            </a:pPr>
            <a:r>
              <a:rPr lang="en-US" sz="1657" spc="-66">
                <a:solidFill>
                  <a:srgbClr val="212938"/>
                </a:solidFill>
                <a:latin typeface="Poppins"/>
                <a:ea typeface="Poppins"/>
                <a:cs typeface="Poppins"/>
                <a:sym typeface="Poppins"/>
              </a:rPr>
              <a:t>Soru başına ödeme modeli oldukça ölçeklenebilirdir ve daha fazla kullanıcı katıldıkça, operasyon maliyeti nispeten sabit kalır ve karlılığı artırır. Ayrıca, daha fazla çiftçi ve agronomist platformla etkileşime girdikçe ve daha fazla marka ekosistem içinde reklam verdikçe reklam gelirinin yıllık %25 oranında artması bekleniyor</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9FBFF"/>
        </a:solidFill>
      </p:bgPr>
    </p:bg>
    <p:spTree>
      <p:nvGrpSpPr>
        <p:cNvPr id="1" name=""/>
        <p:cNvGrpSpPr/>
        <p:nvPr/>
      </p:nvGrpSpPr>
      <p:grpSpPr>
        <a:xfrm>
          <a:off x="0" y="0"/>
          <a:ext cx="0" cy="0"/>
          <a:chOff x="0" y="0"/>
          <a:chExt cx="0" cy="0"/>
        </a:xfrm>
      </p:grpSpPr>
      <p:grpSp>
        <p:nvGrpSpPr>
          <p:cNvPr name="Group 2" id="2"/>
          <p:cNvGrpSpPr/>
          <p:nvPr/>
        </p:nvGrpSpPr>
        <p:grpSpPr>
          <a:xfrm rot="0">
            <a:off x="4863985" y="-3710776"/>
            <a:ext cx="7605025" cy="7605025"/>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35B120">
                  <a:alpha val="49804"/>
                </a:srgbClr>
              </a:solidFill>
              <a:prstDash val="solid"/>
              <a:miter/>
            </a:ln>
          </p:spPr>
        </p:sp>
        <p:sp>
          <p:nvSpPr>
            <p:cNvPr name="TextBox 4" id="4"/>
            <p:cNvSpPr txBox="true"/>
            <p:nvPr/>
          </p:nvSpPr>
          <p:spPr>
            <a:xfrm>
              <a:off x="76200" y="9525"/>
              <a:ext cx="660400" cy="727075"/>
            </a:xfrm>
            <a:prstGeom prst="rect">
              <a:avLst/>
            </a:prstGeom>
          </p:spPr>
          <p:txBody>
            <a:bodyPr anchor="ctr" rtlCol="false" tIns="50800" lIns="50800" bIns="50800" rIns="50800"/>
            <a:lstStyle/>
            <a:p>
              <a:pPr algn="ctr">
                <a:lnSpc>
                  <a:spcPts val="3499"/>
                </a:lnSpc>
              </a:pPr>
            </a:p>
          </p:txBody>
        </p:sp>
      </p:grpSp>
      <p:grpSp>
        <p:nvGrpSpPr>
          <p:cNvPr name="Group 5" id="5"/>
          <p:cNvGrpSpPr/>
          <p:nvPr/>
        </p:nvGrpSpPr>
        <p:grpSpPr>
          <a:xfrm rot="0">
            <a:off x="-814981" y="6231256"/>
            <a:ext cx="5497991" cy="5497991"/>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35B120">
                  <a:alpha val="49804"/>
                </a:srgbClr>
              </a:solidFill>
              <a:prstDash val="solid"/>
              <a:miter/>
            </a:ln>
          </p:spPr>
        </p:sp>
        <p:sp>
          <p:nvSpPr>
            <p:cNvPr name="TextBox 7" id="7"/>
            <p:cNvSpPr txBox="true"/>
            <p:nvPr/>
          </p:nvSpPr>
          <p:spPr>
            <a:xfrm>
              <a:off x="76200" y="9525"/>
              <a:ext cx="660400" cy="727075"/>
            </a:xfrm>
            <a:prstGeom prst="rect">
              <a:avLst/>
            </a:prstGeom>
          </p:spPr>
          <p:txBody>
            <a:bodyPr anchor="ctr" rtlCol="false" tIns="50800" lIns="50800" bIns="50800" rIns="50800"/>
            <a:lstStyle/>
            <a:p>
              <a:pPr algn="ctr">
                <a:lnSpc>
                  <a:spcPts val="3499"/>
                </a:lnSpc>
              </a:pPr>
            </a:p>
          </p:txBody>
        </p:sp>
      </p:grpSp>
      <p:sp>
        <p:nvSpPr>
          <p:cNvPr name="Freeform 8" id="8"/>
          <p:cNvSpPr/>
          <p:nvPr/>
        </p:nvSpPr>
        <p:spPr>
          <a:xfrm flipH="false" flipV="false" rot="0">
            <a:off x="1028700" y="732740"/>
            <a:ext cx="840440" cy="840440"/>
          </a:xfrm>
          <a:custGeom>
            <a:avLst/>
            <a:gdLst/>
            <a:ahLst/>
            <a:cxnLst/>
            <a:rect r="r" b="b" t="t" l="l"/>
            <a:pathLst>
              <a:path h="840440" w="840440">
                <a:moveTo>
                  <a:pt x="0" y="0"/>
                </a:moveTo>
                <a:lnTo>
                  <a:pt x="840440" y="0"/>
                </a:lnTo>
                <a:lnTo>
                  <a:pt x="840440" y="840440"/>
                </a:lnTo>
                <a:lnTo>
                  <a:pt x="0" y="840440"/>
                </a:lnTo>
                <a:lnTo>
                  <a:pt x="0" y="0"/>
                </a:lnTo>
                <a:close/>
              </a:path>
            </a:pathLst>
          </a:custGeom>
          <a:blipFill>
            <a:blip r:embed="rId2"/>
            <a:stretch>
              <a:fillRect l="0" t="0" r="0" b="0"/>
            </a:stretch>
          </a:blipFill>
        </p:spPr>
      </p:sp>
      <p:sp>
        <p:nvSpPr>
          <p:cNvPr name="TextBox 9" id="9"/>
          <p:cNvSpPr txBox="true"/>
          <p:nvPr/>
        </p:nvSpPr>
        <p:spPr>
          <a:xfrm rot="0">
            <a:off x="1028700" y="1880983"/>
            <a:ext cx="8012776" cy="878078"/>
          </a:xfrm>
          <a:prstGeom prst="rect">
            <a:avLst/>
          </a:prstGeom>
        </p:spPr>
        <p:txBody>
          <a:bodyPr anchor="t" rtlCol="false" tIns="0" lIns="0" bIns="0" rIns="0">
            <a:spAutoFit/>
          </a:bodyPr>
          <a:lstStyle/>
          <a:p>
            <a:pPr algn="l">
              <a:lnSpc>
                <a:spcPts val="6015"/>
              </a:lnSpc>
            </a:pPr>
            <a:r>
              <a:rPr lang="en-US" sz="6399" spc="-409" b="true">
                <a:solidFill>
                  <a:srgbClr val="212938"/>
                </a:solidFill>
                <a:latin typeface="Poppins Semi-Bold"/>
                <a:ea typeface="Poppins Semi-Bold"/>
                <a:cs typeface="Poppins Semi-Bold"/>
                <a:sym typeface="Poppins Semi-Bold"/>
              </a:rPr>
              <a:t>Giderler:</a:t>
            </a:r>
          </a:p>
        </p:txBody>
      </p:sp>
      <p:pic>
        <p:nvPicPr>
          <p:cNvPr name="Picture 10" id="10"/>
          <p:cNvPicPr>
            <a:picLocks noChangeAspect="true"/>
          </p:cNvPicPr>
          <p:nvPr/>
        </p:nvPicPr>
        <p:blipFill>
          <a:blip r:embed="rId3"/>
          <a:stretch>
            <a:fillRect/>
          </a:stretch>
        </p:blipFill>
        <p:spPr>
          <a:xfrm rot="0">
            <a:off x="410898" y="2726246"/>
            <a:ext cx="9006110" cy="7940555"/>
          </a:xfrm>
          <a:prstGeom prst="rect">
            <a:avLst/>
          </a:prstGeom>
        </p:spPr>
      </p:pic>
      <p:pic>
        <p:nvPicPr>
          <p:cNvPr name="Picture 11" id="11"/>
          <p:cNvPicPr>
            <a:picLocks noChangeAspect="true"/>
          </p:cNvPicPr>
          <p:nvPr/>
        </p:nvPicPr>
        <p:blipFill>
          <a:blip r:embed="rId4"/>
          <a:stretch>
            <a:fillRect/>
          </a:stretch>
        </p:blipFill>
        <p:spPr>
          <a:xfrm rot="0">
            <a:off x="8958376" y="-510378"/>
            <a:ext cx="9589292" cy="6463871"/>
          </a:xfrm>
          <a:prstGeom prst="rect">
            <a:avLst/>
          </a:prstGeom>
        </p:spPr>
      </p:pic>
      <p:pic>
        <p:nvPicPr>
          <p:cNvPr name="Picture 12" id="12"/>
          <p:cNvPicPr>
            <a:picLocks noChangeAspect="true"/>
          </p:cNvPicPr>
          <p:nvPr/>
        </p:nvPicPr>
        <p:blipFill>
          <a:blip r:embed="rId5"/>
          <a:stretch>
            <a:fillRect/>
          </a:stretch>
        </p:blipFill>
        <p:spPr>
          <a:xfrm rot="0">
            <a:off x="8820082" y="4381064"/>
            <a:ext cx="9740159" cy="6489016"/>
          </a:xfrm>
          <a:prstGeom prst="rect">
            <a:avLst/>
          </a:prstGeom>
        </p:spPr>
      </p:pic>
      <p:sp>
        <p:nvSpPr>
          <p:cNvPr name="TextBox 13" id="13"/>
          <p:cNvSpPr txBox="true"/>
          <p:nvPr/>
        </p:nvSpPr>
        <p:spPr>
          <a:xfrm rot="-5400000">
            <a:off x="211983" y="6080016"/>
            <a:ext cx="856987" cy="302481"/>
          </a:xfrm>
          <a:prstGeom prst="rect">
            <a:avLst/>
          </a:prstGeom>
        </p:spPr>
        <p:txBody>
          <a:bodyPr anchor="t" rtlCol="false" tIns="0" lIns="0" bIns="0" rIns="0">
            <a:spAutoFit/>
          </a:bodyPr>
          <a:lstStyle/>
          <a:p>
            <a:pPr algn="ctr">
              <a:lnSpc>
                <a:spcPts val="2163"/>
              </a:lnSpc>
            </a:pPr>
            <a:r>
              <a:rPr lang="en-US" b="true" sz="2302" spc="-147">
                <a:solidFill>
                  <a:srgbClr val="212938"/>
                </a:solidFill>
                <a:latin typeface="Poppins Semi-Bold"/>
                <a:ea typeface="Poppins Semi-Bold"/>
                <a:cs typeface="Poppins Semi-Bold"/>
                <a:sym typeface="Poppins Semi-Bold"/>
              </a:rPr>
              <a:t>2025</a:t>
            </a:r>
          </a:p>
        </p:txBody>
      </p:sp>
      <p:sp>
        <p:nvSpPr>
          <p:cNvPr name="TextBox 14" id="14"/>
          <p:cNvSpPr txBox="true"/>
          <p:nvPr/>
        </p:nvSpPr>
        <p:spPr>
          <a:xfrm rot="-5400000">
            <a:off x="8992824" y="2607820"/>
            <a:ext cx="856987" cy="302481"/>
          </a:xfrm>
          <a:prstGeom prst="rect">
            <a:avLst/>
          </a:prstGeom>
        </p:spPr>
        <p:txBody>
          <a:bodyPr anchor="t" rtlCol="false" tIns="0" lIns="0" bIns="0" rIns="0">
            <a:spAutoFit/>
          </a:bodyPr>
          <a:lstStyle/>
          <a:p>
            <a:pPr algn="ctr">
              <a:lnSpc>
                <a:spcPts val="2163"/>
              </a:lnSpc>
            </a:pPr>
            <a:r>
              <a:rPr lang="en-US" b="true" sz="2302" spc="-147">
                <a:solidFill>
                  <a:srgbClr val="212938"/>
                </a:solidFill>
                <a:latin typeface="Poppins Semi-Bold"/>
                <a:ea typeface="Poppins Semi-Bold"/>
                <a:cs typeface="Poppins Semi-Bold"/>
                <a:sym typeface="Poppins Semi-Bold"/>
              </a:rPr>
              <a:t>2026</a:t>
            </a:r>
          </a:p>
        </p:txBody>
      </p:sp>
      <p:sp>
        <p:nvSpPr>
          <p:cNvPr name="TextBox 15" id="15"/>
          <p:cNvSpPr txBox="true"/>
          <p:nvPr/>
        </p:nvSpPr>
        <p:spPr>
          <a:xfrm rot="-5400000">
            <a:off x="8920294" y="7511834"/>
            <a:ext cx="856987" cy="302481"/>
          </a:xfrm>
          <a:prstGeom prst="rect">
            <a:avLst/>
          </a:prstGeom>
        </p:spPr>
        <p:txBody>
          <a:bodyPr anchor="t" rtlCol="false" tIns="0" lIns="0" bIns="0" rIns="0">
            <a:spAutoFit/>
          </a:bodyPr>
          <a:lstStyle/>
          <a:p>
            <a:pPr algn="ctr">
              <a:lnSpc>
                <a:spcPts val="2163"/>
              </a:lnSpc>
            </a:pPr>
            <a:r>
              <a:rPr lang="en-US" b="true" sz="2302" spc="-147">
                <a:solidFill>
                  <a:srgbClr val="212938"/>
                </a:solidFill>
                <a:latin typeface="Poppins Semi-Bold"/>
                <a:ea typeface="Poppins Semi-Bold"/>
                <a:cs typeface="Poppins Semi-Bold"/>
                <a:sym typeface="Poppins Semi-Bold"/>
              </a:rPr>
              <a:t>2027</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9FBFF"/>
        </a:solidFill>
      </p:bgPr>
    </p:bg>
    <p:spTree>
      <p:nvGrpSpPr>
        <p:cNvPr id="1" name=""/>
        <p:cNvGrpSpPr/>
        <p:nvPr/>
      </p:nvGrpSpPr>
      <p:grpSpPr>
        <a:xfrm>
          <a:off x="0" y="0"/>
          <a:ext cx="0" cy="0"/>
          <a:chOff x="0" y="0"/>
          <a:chExt cx="0" cy="0"/>
        </a:xfrm>
      </p:grpSpPr>
      <p:grpSp>
        <p:nvGrpSpPr>
          <p:cNvPr name="Group 2" id="2"/>
          <p:cNvGrpSpPr/>
          <p:nvPr/>
        </p:nvGrpSpPr>
        <p:grpSpPr>
          <a:xfrm rot="0">
            <a:off x="-1403968" y="-1172719"/>
            <a:ext cx="8029323" cy="8029323"/>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35B120">
                  <a:alpha val="49804"/>
                </a:srgbClr>
              </a:solidFill>
              <a:prstDash val="solid"/>
              <a:miter/>
            </a:ln>
          </p:spPr>
        </p:sp>
        <p:sp>
          <p:nvSpPr>
            <p:cNvPr name="TextBox 4" id="4"/>
            <p:cNvSpPr txBox="true"/>
            <p:nvPr/>
          </p:nvSpPr>
          <p:spPr>
            <a:xfrm>
              <a:off x="76200" y="9525"/>
              <a:ext cx="660400" cy="727075"/>
            </a:xfrm>
            <a:prstGeom prst="rect">
              <a:avLst/>
            </a:prstGeom>
          </p:spPr>
          <p:txBody>
            <a:bodyPr anchor="ctr" rtlCol="false" tIns="50800" lIns="50800" bIns="50800" rIns="50800"/>
            <a:lstStyle/>
            <a:p>
              <a:pPr algn="ctr">
                <a:lnSpc>
                  <a:spcPts val="3499"/>
                </a:lnSpc>
              </a:pPr>
            </a:p>
          </p:txBody>
        </p:sp>
      </p:grpSp>
      <p:grpSp>
        <p:nvGrpSpPr>
          <p:cNvPr name="Group 5" id="5"/>
          <p:cNvGrpSpPr/>
          <p:nvPr/>
        </p:nvGrpSpPr>
        <p:grpSpPr>
          <a:xfrm rot="0">
            <a:off x="1028700" y="5028015"/>
            <a:ext cx="5325889" cy="3657177"/>
            <a:chOff x="0" y="0"/>
            <a:chExt cx="1356655" cy="931587"/>
          </a:xfrm>
        </p:grpSpPr>
        <p:sp>
          <p:nvSpPr>
            <p:cNvPr name="Freeform 6" id="6"/>
            <p:cNvSpPr/>
            <p:nvPr/>
          </p:nvSpPr>
          <p:spPr>
            <a:xfrm flipH="false" flipV="false" rot="0">
              <a:off x="0" y="0"/>
              <a:ext cx="1356655" cy="931587"/>
            </a:xfrm>
            <a:custGeom>
              <a:avLst/>
              <a:gdLst/>
              <a:ahLst/>
              <a:cxnLst/>
              <a:rect r="r" b="b" t="t" l="l"/>
              <a:pathLst>
                <a:path h="931587" w="1356655">
                  <a:moveTo>
                    <a:pt x="66867" y="0"/>
                  </a:moveTo>
                  <a:lnTo>
                    <a:pt x="1289787" y="0"/>
                  </a:lnTo>
                  <a:cubicBezTo>
                    <a:pt x="1326717" y="0"/>
                    <a:pt x="1356655" y="29938"/>
                    <a:pt x="1356655" y="66867"/>
                  </a:cubicBezTo>
                  <a:lnTo>
                    <a:pt x="1356655" y="864719"/>
                  </a:lnTo>
                  <a:cubicBezTo>
                    <a:pt x="1356655" y="901649"/>
                    <a:pt x="1326717" y="931587"/>
                    <a:pt x="1289787" y="931587"/>
                  </a:cubicBezTo>
                  <a:lnTo>
                    <a:pt x="66867" y="931587"/>
                  </a:lnTo>
                  <a:cubicBezTo>
                    <a:pt x="29938" y="931587"/>
                    <a:pt x="0" y="901649"/>
                    <a:pt x="0" y="864719"/>
                  </a:cubicBezTo>
                  <a:lnTo>
                    <a:pt x="0" y="66867"/>
                  </a:lnTo>
                  <a:cubicBezTo>
                    <a:pt x="0" y="29938"/>
                    <a:pt x="29938" y="0"/>
                    <a:pt x="66867" y="0"/>
                  </a:cubicBezTo>
                  <a:close/>
                </a:path>
              </a:pathLst>
            </a:custGeom>
            <a:solidFill>
              <a:srgbClr val="087207"/>
            </a:solidFill>
          </p:spPr>
        </p:sp>
        <p:sp>
          <p:nvSpPr>
            <p:cNvPr name="TextBox 7" id="7"/>
            <p:cNvSpPr txBox="true"/>
            <p:nvPr/>
          </p:nvSpPr>
          <p:spPr>
            <a:xfrm>
              <a:off x="0" y="-57150"/>
              <a:ext cx="1356655" cy="988737"/>
            </a:xfrm>
            <a:prstGeom prst="rect">
              <a:avLst/>
            </a:prstGeom>
          </p:spPr>
          <p:txBody>
            <a:bodyPr anchor="ctr" rtlCol="false" tIns="50800" lIns="50800" bIns="50800" rIns="50800"/>
            <a:lstStyle/>
            <a:p>
              <a:pPr algn="ctr">
                <a:lnSpc>
                  <a:spcPts val="3220"/>
                </a:lnSpc>
              </a:pPr>
            </a:p>
          </p:txBody>
        </p:sp>
      </p:grpSp>
      <p:grpSp>
        <p:nvGrpSpPr>
          <p:cNvPr name="Group 8" id="8"/>
          <p:cNvGrpSpPr/>
          <p:nvPr/>
        </p:nvGrpSpPr>
        <p:grpSpPr>
          <a:xfrm rot="0">
            <a:off x="13032690" y="4279544"/>
            <a:ext cx="8029323" cy="802932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35B120">
                  <a:alpha val="49804"/>
                </a:srgbClr>
              </a:solidFill>
              <a:prstDash val="solid"/>
              <a:miter/>
            </a:ln>
          </p:spPr>
        </p:sp>
        <p:sp>
          <p:nvSpPr>
            <p:cNvPr name="TextBox 10" id="10"/>
            <p:cNvSpPr txBox="true"/>
            <p:nvPr/>
          </p:nvSpPr>
          <p:spPr>
            <a:xfrm>
              <a:off x="76200" y="9525"/>
              <a:ext cx="660400" cy="727075"/>
            </a:xfrm>
            <a:prstGeom prst="rect">
              <a:avLst/>
            </a:prstGeom>
          </p:spPr>
          <p:txBody>
            <a:bodyPr anchor="ctr" rtlCol="false" tIns="50800" lIns="50800" bIns="50800" rIns="50800"/>
            <a:lstStyle/>
            <a:p>
              <a:pPr algn="ctr">
                <a:lnSpc>
                  <a:spcPts val="3499"/>
                </a:lnSpc>
              </a:pPr>
            </a:p>
          </p:txBody>
        </p:sp>
      </p:grpSp>
      <p:grpSp>
        <p:nvGrpSpPr>
          <p:cNvPr name="Group 11" id="11"/>
          <p:cNvGrpSpPr/>
          <p:nvPr/>
        </p:nvGrpSpPr>
        <p:grpSpPr>
          <a:xfrm rot="0">
            <a:off x="11933411" y="5028015"/>
            <a:ext cx="5325889" cy="3657177"/>
            <a:chOff x="0" y="0"/>
            <a:chExt cx="1356655" cy="931587"/>
          </a:xfrm>
        </p:grpSpPr>
        <p:sp>
          <p:nvSpPr>
            <p:cNvPr name="Freeform 12" id="12"/>
            <p:cNvSpPr/>
            <p:nvPr/>
          </p:nvSpPr>
          <p:spPr>
            <a:xfrm flipH="false" flipV="false" rot="0">
              <a:off x="0" y="0"/>
              <a:ext cx="1356655" cy="931587"/>
            </a:xfrm>
            <a:custGeom>
              <a:avLst/>
              <a:gdLst/>
              <a:ahLst/>
              <a:cxnLst/>
              <a:rect r="r" b="b" t="t" l="l"/>
              <a:pathLst>
                <a:path h="931587" w="1356655">
                  <a:moveTo>
                    <a:pt x="66867" y="0"/>
                  </a:moveTo>
                  <a:lnTo>
                    <a:pt x="1289787" y="0"/>
                  </a:lnTo>
                  <a:cubicBezTo>
                    <a:pt x="1326717" y="0"/>
                    <a:pt x="1356655" y="29938"/>
                    <a:pt x="1356655" y="66867"/>
                  </a:cubicBezTo>
                  <a:lnTo>
                    <a:pt x="1356655" y="864719"/>
                  </a:lnTo>
                  <a:cubicBezTo>
                    <a:pt x="1356655" y="901649"/>
                    <a:pt x="1326717" y="931587"/>
                    <a:pt x="1289787" y="931587"/>
                  </a:cubicBezTo>
                  <a:lnTo>
                    <a:pt x="66867" y="931587"/>
                  </a:lnTo>
                  <a:cubicBezTo>
                    <a:pt x="29938" y="931587"/>
                    <a:pt x="0" y="901649"/>
                    <a:pt x="0" y="864719"/>
                  </a:cubicBezTo>
                  <a:lnTo>
                    <a:pt x="0" y="66867"/>
                  </a:lnTo>
                  <a:cubicBezTo>
                    <a:pt x="0" y="29938"/>
                    <a:pt x="29938" y="0"/>
                    <a:pt x="66867" y="0"/>
                  </a:cubicBezTo>
                  <a:close/>
                </a:path>
              </a:pathLst>
            </a:custGeom>
            <a:solidFill>
              <a:srgbClr val="212938"/>
            </a:solidFill>
          </p:spPr>
        </p:sp>
        <p:sp>
          <p:nvSpPr>
            <p:cNvPr name="TextBox 13" id="13"/>
            <p:cNvSpPr txBox="true"/>
            <p:nvPr/>
          </p:nvSpPr>
          <p:spPr>
            <a:xfrm>
              <a:off x="0" y="-57150"/>
              <a:ext cx="1356655" cy="988737"/>
            </a:xfrm>
            <a:prstGeom prst="rect">
              <a:avLst/>
            </a:prstGeom>
          </p:spPr>
          <p:txBody>
            <a:bodyPr anchor="ctr" rtlCol="false" tIns="50800" lIns="50800" bIns="50800" rIns="50800"/>
            <a:lstStyle/>
            <a:p>
              <a:pPr algn="ctr">
                <a:lnSpc>
                  <a:spcPts val="3220"/>
                </a:lnSpc>
              </a:pPr>
            </a:p>
          </p:txBody>
        </p:sp>
      </p:grpSp>
      <p:grpSp>
        <p:nvGrpSpPr>
          <p:cNvPr name="Group 14" id="14"/>
          <p:cNvGrpSpPr/>
          <p:nvPr/>
        </p:nvGrpSpPr>
        <p:grpSpPr>
          <a:xfrm rot="0">
            <a:off x="6481056" y="5028015"/>
            <a:ext cx="5325889" cy="3657177"/>
            <a:chOff x="0" y="0"/>
            <a:chExt cx="1356655" cy="931587"/>
          </a:xfrm>
        </p:grpSpPr>
        <p:sp>
          <p:nvSpPr>
            <p:cNvPr name="Freeform 15" id="15"/>
            <p:cNvSpPr/>
            <p:nvPr/>
          </p:nvSpPr>
          <p:spPr>
            <a:xfrm flipH="false" flipV="false" rot="0">
              <a:off x="0" y="0"/>
              <a:ext cx="1356655" cy="931587"/>
            </a:xfrm>
            <a:custGeom>
              <a:avLst/>
              <a:gdLst/>
              <a:ahLst/>
              <a:cxnLst/>
              <a:rect r="r" b="b" t="t" l="l"/>
              <a:pathLst>
                <a:path h="931587" w="1356655">
                  <a:moveTo>
                    <a:pt x="66867" y="0"/>
                  </a:moveTo>
                  <a:lnTo>
                    <a:pt x="1289787" y="0"/>
                  </a:lnTo>
                  <a:cubicBezTo>
                    <a:pt x="1326717" y="0"/>
                    <a:pt x="1356655" y="29938"/>
                    <a:pt x="1356655" y="66867"/>
                  </a:cubicBezTo>
                  <a:lnTo>
                    <a:pt x="1356655" y="864719"/>
                  </a:lnTo>
                  <a:cubicBezTo>
                    <a:pt x="1356655" y="901649"/>
                    <a:pt x="1326717" y="931587"/>
                    <a:pt x="1289787" y="931587"/>
                  </a:cubicBezTo>
                  <a:lnTo>
                    <a:pt x="66867" y="931587"/>
                  </a:lnTo>
                  <a:cubicBezTo>
                    <a:pt x="29938" y="931587"/>
                    <a:pt x="0" y="901649"/>
                    <a:pt x="0" y="864719"/>
                  </a:cubicBezTo>
                  <a:lnTo>
                    <a:pt x="0" y="66867"/>
                  </a:lnTo>
                  <a:cubicBezTo>
                    <a:pt x="0" y="29938"/>
                    <a:pt x="29938" y="0"/>
                    <a:pt x="66867" y="0"/>
                  </a:cubicBezTo>
                  <a:close/>
                </a:path>
              </a:pathLst>
            </a:custGeom>
            <a:solidFill>
              <a:srgbClr val="35B120"/>
            </a:solidFill>
          </p:spPr>
        </p:sp>
        <p:sp>
          <p:nvSpPr>
            <p:cNvPr name="TextBox 16" id="16"/>
            <p:cNvSpPr txBox="true"/>
            <p:nvPr/>
          </p:nvSpPr>
          <p:spPr>
            <a:xfrm>
              <a:off x="0" y="-57150"/>
              <a:ext cx="1356655" cy="988737"/>
            </a:xfrm>
            <a:prstGeom prst="rect">
              <a:avLst/>
            </a:prstGeom>
          </p:spPr>
          <p:txBody>
            <a:bodyPr anchor="ctr" rtlCol="false" tIns="50800" lIns="50800" bIns="50800" rIns="50800"/>
            <a:lstStyle/>
            <a:p>
              <a:pPr algn="ctr">
                <a:lnSpc>
                  <a:spcPts val="3220"/>
                </a:lnSpc>
              </a:pPr>
            </a:p>
          </p:txBody>
        </p:sp>
      </p:grpSp>
      <p:sp>
        <p:nvSpPr>
          <p:cNvPr name="Freeform 17" id="17"/>
          <p:cNvSpPr/>
          <p:nvPr/>
        </p:nvSpPr>
        <p:spPr>
          <a:xfrm flipH="false" flipV="false" rot="0">
            <a:off x="6867412" y="5419003"/>
            <a:ext cx="569014" cy="569014"/>
          </a:xfrm>
          <a:custGeom>
            <a:avLst/>
            <a:gdLst/>
            <a:ahLst/>
            <a:cxnLst/>
            <a:rect r="r" b="b" t="t" l="l"/>
            <a:pathLst>
              <a:path h="569014" w="569014">
                <a:moveTo>
                  <a:pt x="0" y="0"/>
                </a:moveTo>
                <a:lnTo>
                  <a:pt x="569014" y="0"/>
                </a:lnTo>
                <a:lnTo>
                  <a:pt x="569014" y="569014"/>
                </a:lnTo>
                <a:lnTo>
                  <a:pt x="0" y="56901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8" id="18"/>
          <p:cNvSpPr/>
          <p:nvPr/>
        </p:nvSpPr>
        <p:spPr>
          <a:xfrm flipH="false" flipV="false" rot="0">
            <a:off x="1415056" y="5419003"/>
            <a:ext cx="673390" cy="569014"/>
          </a:xfrm>
          <a:custGeom>
            <a:avLst/>
            <a:gdLst/>
            <a:ahLst/>
            <a:cxnLst/>
            <a:rect r="r" b="b" t="t" l="l"/>
            <a:pathLst>
              <a:path h="569014" w="673390">
                <a:moveTo>
                  <a:pt x="0" y="0"/>
                </a:moveTo>
                <a:lnTo>
                  <a:pt x="673390" y="0"/>
                </a:lnTo>
                <a:lnTo>
                  <a:pt x="673390" y="569014"/>
                </a:lnTo>
                <a:lnTo>
                  <a:pt x="0" y="56901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9" id="19"/>
          <p:cNvSpPr/>
          <p:nvPr/>
        </p:nvSpPr>
        <p:spPr>
          <a:xfrm flipH="false" flipV="false" rot="0">
            <a:off x="12321294" y="5419003"/>
            <a:ext cx="698177" cy="569014"/>
          </a:xfrm>
          <a:custGeom>
            <a:avLst/>
            <a:gdLst/>
            <a:ahLst/>
            <a:cxnLst/>
            <a:rect r="r" b="b" t="t" l="l"/>
            <a:pathLst>
              <a:path h="569014" w="698177">
                <a:moveTo>
                  <a:pt x="0" y="0"/>
                </a:moveTo>
                <a:lnTo>
                  <a:pt x="698177" y="0"/>
                </a:lnTo>
                <a:lnTo>
                  <a:pt x="698177" y="569014"/>
                </a:lnTo>
                <a:lnTo>
                  <a:pt x="0" y="56901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0" id="20"/>
          <p:cNvSpPr txBox="true"/>
          <p:nvPr/>
        </p:nvSpPr>
        <p:spPr>
          <a:xfrm rot="0">
            <a:off x="1401849" y="1556409"/>
            <a:ext cx="15484301" cy="2351660"/>
          </a:xfrm>
          <a:prstGeom prst="rect">
            <a:avLst/>
          </a:prstGeom>
        </p:spPr>
        <p:txBody>
          <a:bodyPr anchor="t" rtlCol="false" tIns="0" lIns="0" bIns="0" rIns="0">
            <a:spAutoFit/>
          </a:bodyPr>
          <a:lstStyle/>
          <a:p>
            <a:pPr algn="ctr">
              <a:lnSpc>
                <a:spcPts val="8648"/>
              </a:lnSpc>
            </a:pPr>
            <a:r>
              <a:rPr lang="en-US" b="true" sz="9200" spc="-588">
                <a:solidFill>
                  <a:srgbClr val="212938"/>
                </a:solidFill>
                <a:latin typeface="Poppins Semi-Bold"/>
                <a:ea typeface="Poppins Semi-Bold"/>
                <a:cs typeface="Poppins Semi-Bold"/>
                <a:sym typeface="Poppins Semi-Bold"/>
              </a:rPr>
              <a:t>Küresel Mahsul Atığının Azaltılması</a:t>
            </a:r>
          </a:p>
        </p:txBody>
      </p:sp>
      <p:sp>
        <p:nvSpPr>
          <p:cNvPr name="TextBox 21" id="21"/>
          <p:cNvSpPr txBox="true"/>
          <p:nvPr/>
        </p:nvSpPr>
        <p:spPr>
          <a:xfrm rot="0">
            <a:off x="3891435" y="3917594"/>
            <a:ext cx="10505129" cy="509952"/>
          </a:xfrm>
          <a:prstGeom prst="rect">
            <a:avLst/>
          </a:prstGeom>
        </p:spPr>
        <p:txBody>
          <a:bodyPr anchor="t" rtlCol="false" tIns="0" lIns="0" bIns="0" rIns="0">
            <a:spAutoFit/>
          </a:bodyPr>
          <a:lstStyle/>
          <a:p>
            <a:pPr algn="ctr">
              <a:lnSpc>
                <a:spcPts val="3917"/>
              </a:lnSpc>
              <a:spcBef>
                <a:spcPct val="0"/>
              </a:spcBef>
            </a:pPr>
            <a:r>
              <a:rPr lang="en-US" b="true" sz="2798" spc="-111">
                <a:solidFill>
                  <a:srgbClr val="212938"/>
                </a:solidFill>
                <a:latin typeface="Poppins Bold"/>
                <a:ea typeface="Poppins Bold"/>
                <a:cs typeface="Poppins Bold"/>
                <a:sym typeface="Poppins Bold"/>
              </a:rPr>
              <a:t>Uzman Rehberliğinin Eksikliğinden Kaynaklanan Bitkisel Atık</a:t>
            </a:r>
          </a:p>
        </p:txBody>
      </p:sp>
      <p:sp>
        <p:nvSpPr>
          <p:cNvPr name="TextBox 22" id="22"/>
          <p:cNvSpPr txBox="true"/>
          <p:nvPr/>
        </p:nvSpPr>
        <p:spPr>
          <a:xfrm rot="0">
            <a:off x="1415056" y="6116499"/>
            <a:ext cx="4553176" cy="316484"/>
          </a:xfrm>
          <a:prstGeom prst="rect">
            <a:avLst/>
          </a:prstGeom>
        </p:spPr>
        <p:txBody>
          <a:bodyPr anchor="t" rtlCol="false" tIns="0" lIns="0" bIns="0" rIns="0">
            <a:spAutoFit/>
          </a:bodyPr>
          <a:lstStyle/>
          <a:p>
            <a:pPr algn="l">
              <a:lnSpc>
                <a:spcPts val="2398"/>
              </a:lnSpc>
            </a:pPr>
            <a:r>
              <a:rPr lang="en-US" sz="2200" spc="-140" b="true">
                <a:solidFill>
                  <a:srgbClr val="F9FBFF"/>
                </a:solidFill>
                <a:latin typeface="Poppins Semi-Bold"/>
                <a:ea typeface="Poppins Semi-Bold"/>
                <a:cs typeface="Poppins Semi-Bold"/>
                <a:sym typeface="Poppins Semi-Bold"/>
              </a:rPr>
              <a:t>Bitkisel Atıkta Tahmini Azalma:</a:t>
            </a:r>
          </a:p>
        </p:txBody>
      </p:sp>
      <p:sp>
        <p:nvSpPr>
          <p:cNvPr name="TextBox 23" id="23"/>
          <p:cNvSpPr txBox="true"/>
          <p:nvPr/>
        </p:nvSpPr>
        <p:spPr>
          <a:xfrm rot="0">
            <a:off x="12319768" y="6096737"/>
            <a:ext cx="4246082" cy="336931"/>
          </a:xfrm>
          <a:prstGeom prst="rect">
            <a:avLst/>
          </a:prstGeom>
        </p:spPr>
        <p:txBody>
          <a:bodyPr anchor="t" rtlCol="false" tIns="0" lIns="0" bIns="0" rIns="0">
            <a:spAutoFit/>
          </a:bodyPr>
          <a:lstStyle/>
          <a:p>
            <a:pPr algn="l">
              <a:lnSpc>
                <a:spcPts val="2507"/>
              </a:lnSpc>
            </a:pPr>
            <a:r>
              <a:rPr lang="en-US" sz="2300" spc="-147" b="true">
                <a:solidFill>
                  <a:srgbClr val="F9FBFF"/>
                </a:solidFill>
                <a:latin typeface="Poppins Semi-Bold"/>
                <a:ea typeface="Poppins Semi-Bold"/>
                <a:cs typeface="Poppins Semi-Bold"/>
                <a:sym typeface="Poppins Semi-Bold"/>
              </a:rPr>
              <a:t>Küresel Bitkisel Atık Genel Bakışı:</a:t>
            </a:r>
          </a:p>
        </p:txBody>
      </p:sp>
      <p:sp>
        <p:nvSpPr>
          <p:cNvPr name="TextBox 24" id="24"/>
          <p:cNvSpPr txBox="true"/>
          <p:nvPr/>
        </p:nvSpPr>
        <p:spPr>
          <a:xfrm rot="0">
            <a:off x="1415056" y="6508585"/>
            <a:ext cx="4553176" cy="1785620"/>
          </a:xfrm>
          <a:prstGeom prst="rect">
            <a:avLst/>
          </a:prstGeom>
        </p:spPr>
        <p:txBody>
          <a:bodyPr anchor="t" rtlCol="false" tIns="0" lIns="0" bIns="0" rIns="0">
            <a:spAutoFit/>
          </a:bodyPr>
          <a:lstStyle/>
          <a:p>
            <a:pPr algn="l">
              <a:lnSpc>
                <a:spcPts val="2380"/>
              </a:lnSpc>
              <a:spcBef>
                <a:spcPct val="0"/>
              </a:spcBef>
            </a:pPr>
            <a:r>
              <a:rPr lang="en-US" sz="1700" spc="-68">
                <a:solidFill>
                  <a:srgbClr val="F9FBFF"/>
                </a:solidFill>
                <a:latin typeface="Poppins"/>
                <a:ea typeface="Poppins"/>
                <a:cs typeface="Poppins"/>
                <a:sym typeface="Poppins"/>
              </a:rPr>
              <a:t>Healthy Agro Platform'un yaygın bir şekilde benimsenmesiyle, önümüzdeki on yılda ürün kayıpları küresel olarak %20'ye kadar azaltılabilir. Bu, yıllık 260 milyon ton gıda tasarrufu anlamına gelir ve tahmini değeri 200 milyar dolardır.</a:t>
            </a:r>
          </a:p>
        </p:txBody>
      </p:sp>
      <p:sp>
        <p:nvSpPr>
          <p:cNvPr name="TextBox 25" id="25"/>
          <p:cNvSpPr txBox="true"/>
          <p:nvPr/>
        </p:nvSpPr>
        <p:spPr>
          <a:xfrm rot="0">
            <a:off x="12319768" y="6508585"/>
            <a:ext cx="4553176" cy="1785620"/>
          </a:xfrm>
          <a:prstGeom prst="rect">
            <a:avLst/>
          </a:prstGeom>
        </p:spPr>
        <p:txBody>
          <a:bodyPr anchor="t" rtlCol="false" tIns="0" lIns="0" bIns="0" rIns="0">
            <a:spAutoFit/>
          </a:bodyPr>
          <a:lstStyle/>
          <a:p>
            <a:pPr algn="l">
              <a:lnSpc>
                <a:spcPts val="2380"/>
              </a:lnSpc>
              <a:spcBef>
                <a:spcPct val="0"/>
              </a:spcBef>
            </a:pPr>
            <a:r>
              <a:rPr lang="en-US" sz="1700" spc="-68">
                <a:solidFill>
                  <a:srgbClr val="F9FBFF"/>
                </a:solidFill>
                <a:latin typeface="Poppins"/>
                <a:ea typeface="Poppins"/>
                <a:cs typeface="Poppins"/>
                <a:sym typeface="Poppins"/>
              </a:rPr>
              <a:t>Birleşmiş Milletler, küresel mahsul üretiminin %20-40'ının her yıl verimsiz çiftçilik uygulamaları, gübre ve pestisitlerin yanlış kullanımı ve mahsul hastalıklarının zamanında teşhis ve tedavi edilememesi nedeniyle kaybedildiğini tahmin ediyor.</a:t>
            </a:r>
          </a:p>
        </p:txBody>
      </p:sp>
      <p:sp>
        <p:nvSpPr>
          <p:cNvPr name="TextBox 26" id="26"/>
          <p:cNvSpPr txBox="true"/>
          <p:nvPr/>
        </p:nvSpPr>
        <p:spPr>
          <a:xfrm rot="0">
            <a:off x="6867412" y="6360948"/>
            <a:ext cx="4553176" cy="2080895"/>
          </a:xfrm>
          <a:prstGeom prst="rect">
            <a:avLst/>
          </a:prstGeom>
        </p:spPr>
        <p:txBody>
          <a:bodyPr anchor="t" rtlCol="false" tIns="0" lIns="0" bIns="0" rIns="0">
            <a:spAutoFit/>
          </a:bodyPr>
          <a:lstStyle/>
          <a:p>
            <a:pPr algn="l">
              <a:lnSpc>
                <a:spcPts val="2380"/>
              </a:lnSpc>
              <a:spcBef>
                <a:spcPct val="0"/>
              </a:spcBef>
            </a:pPr>
            <a:r>
              <a:rPr lang="en-US" sz="1700" spc="-68">
                <a:solidFill>
                  <a:srgbClr val="F9FBFF"/>
                </a:solidFill>
                <a:latin typeface="Poppins"/>
                <a:ea typeface="Poppins"/>
                <a:cs typeface="Poppins"/>
                <a:sym typeface="Poppins"/>
              </a:rPr>
              <a:t>Uzman rehberliğinde çiftçiler, bölgeye ve ürün türüne bağlı olarak ürün verimlerinde %15-30 oranında artış olduğunu bildirmiştir. Bu yalnızca gıda güvenliğini iyileştirmekle kalmaz, aynı zamanda çiftçilerin gelirini de artırarak kırsal ekonomik büyümeye katkıda bulunur.</a:t>
            </a:r>
          </a:p>
        </p:txBody>
      </p:sp>
      <p:sp>
        <p:nvSpPr>
          <p:cNvPr name="TextBox 27" id="27"/>
          <p:cNvSpPr txBox="true"/>
          <p:nvPr/>
        </p:nvSpPr>
        <p:spPr>
          <a:xfrm rot="0">
            <a:off x="6867412" y="6059894"/>
            <a:ext cx="4287308" cy="316484"/>
          </a:xfrm>
          <a:prstGeom prst="rect">
            <a:avLst/>
          </a:prstGeom>
        </p:spPr>
        <p:txBody>
          <a:bodyPr anchor="t" rtlCol="false" tIns="0" lIns="0" bIns="0" rIns="0">
            <a:spAutoFit/>
          </a:bodyPr>
          <a:lstStyle/>
          <a:p>
            <a:pPr algn="l">
              <a:lnSpc>
                <a:spcPts val="2398"/>
              </a:lnSpc>
            </a:pPr>
            <a:r>
              <a:rPr lang="en-US" sz="2200" spc="-140" b="true">
                <a:solidFill>
                  <a:srgbClr val="F9FBFF"/>
                </a:solidFill>
                <a:latin typeface="Poppins Semi-Bold"/>
                <a:ea typeface="Poppins Semi-Bold"/>
                <a:cs typeface="Poppins Semi-Bold"/>
                <a:sym typeface="Poppins Semi-Bold"/>
              </a:rPr>
              <a:t>Mahsul Verimi Üzerindeki Etki:</a:t>
            </a:r>
          </a:p>
        </p:txBody>
      </p:sp>
      <p:sp>
        <p:nvSpPr>
          <p:cNvPr name="TextBox 28" id="28"/>
          <p:cNvSpPr txBox="true"/>
          <p:nvPr/>
        </p:nvSpPr>
        <p:spPr>
          <a:xfrm rot="0">
            <a:off x="13724419" y="1154972"/>
            <a:ext cx="3534881" cy="398807"/>
          </a:xfrm>
          <a:prstGeom prst="rect">
            <a:avLst/>
          </a:prstGeom>
        </p:spPr>
        <p:txBody>
          <a:bodyPr anchor="t" rtlCol="false" tIns="0" lIns="0" bIns="0" rIns="0">
            <a:spAutoFit/>
          </a:bodyPr>
          <a:lstStyle/>
          <a:p>
            <a:pPr algn="r">
              <a:lnSpc>
                <a:spcPts val="3220"/>
              </a:lnSpc>
              <a:spcBef>
                <a:spcPct val="0"/>
              </a:spcBef>
            </a:pPr>
            <a:r>
              <a:rPr lang="en-US" sz="2300" spc="-92">
                <a:solidFill>
                  <a:srgbClr val="212938"/>
                </a:solidFill>
                <a:latin typeface="Poppins"/>
                <a:ea typeface="Poppins"/>
                <a:cs typeface="Poppins"/>
                <a:sym typeface="Poppins"/>
              </a:rPr>
              <a:t>www.hap.global</a:t>
            </a:r>
          </a:p>
        </p:txBody>
      </p:sp>
      <p:sp>
        <p:nvSpPr>
          <p:cNvPr name="Freeform 29" id="29"/>
          <p:cNvSpPr/>
          <p:nvPr/>
        </p:nvSpPr>
        <p:spPr>
          <a:xfrm flipH="false" flipV="false" rot="0">
            <a:off x="1028700" y="732740"/>
            <a:ext cx="840440" cy="840440"/>
          </a:xfrm>
          <a:custGeom>
            <a:avLst/>
            <a:gdLst/>
            <a:ahLst/>
            <a:cxnLst/>
            <a:rect r="r" b="b" t="t" l="l"/>
            <a:pathLst>
              <a:path h="840440" w="840440">
                <a:moveTo>
                  <a:pt x="0" y="0"/>
                </a:moveTo>
                <a:lnTo>
                  <a:pt x="840440" y="0"/>
                </a:lnTo>
                <a:lnTo>
                  <a:pt x="840440" y="840440"/>
                </a:lnTo>
                <a:lnTo>
                  <a:pt x="0" y="840440"/>
                </a:lnTo>
                <a:lnTo>
                  <a:pt x="0" y="0"/>
                </a:lnTo>
                <a:close/>
              </a:path>
            </a:pathLst>
          </a:custGeom>
          <a:blipFill>
            <a:blip r:embed="rId8"/>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9FBFF"/>
        </a:solidFill>
      </p:bgPr>
    </p:bg>
    <p:spTree>
      <p:nvGrpSpPr>
        <p:cNvPr id="1" name=""/>
        <p:cNvGrpSpPr/>
        <p:nvPr/>
      </p:nvGrpSpPr>
      <p:grpSpPr>
        <a:xfrm>
          <a:off x="0" y="0"/>
          <a:ext cx="0" cy="0"/>
          <a:chOff x="0" y="0"/>
          <a:chExt cx="0" cy="0"/>
        </a:xfrm>
      </p:grpSpPr>
      <p:grpSp>
        <p:nvGrpSpPr>
          <p:cNvPr name="Group 2" id="2"/>
          <p:cNvGrpSpPr/>
          <p:nvPr/>
        </p:nvGrpSpPr>
        <p:grpSpPr>
          <a:xfrm rot="0">
            <a:off x="7051360" y="-2277487"/>
            <a:ext cx="8029323" cy="8029323"/>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35B120">
                  <a:alpha val="49804"/>
                </a:srgbClr>
              </a:solidFill>
              <a:prstDash val="solid"/>
              <a:miter/>
            </a:ln>
          </p:spPr>
        </p:sp>
        <p:sp>
          <p:nvSpPr>
            <p:cNvPr name="TextBox 4" id="4"/>
            <p:cNvSpPr txBox="true"/>
            <p:nvPr/>
          </p:nvSpPr>
          <p:spPr>
            <a:xfrm>
              <a:off x="76200" y="9525"/>
              <a:ext cx="660400" cy="727075"/>
            </a:xfrm>
            <a:prstGeom prst="rect">
              <a:avLst/>
            </a:prstGeom>
          </p:spPr>
          <p:txBody>
            <a:bodyPr anchor="ctr" rtlCol="false" tIns="50800" lIns="50800" bIns="50800" rIns="50800"/>
            <a:lstStyle/>
            <a:p>
              <a:pPr algn="ctr">
                <a:lnSpc>
                  <a:spcPts val="3499"/>
                </a:lnSpc>
              </a:pPr>
            </a:p>
          </p:txBody>
        </p:sp>
      </p:grpSp>
      <p:grpSp>
        <p:nvGrpSpPr>
          <p:cNvPr name="Group 5" id="5"/>
          <p:cNvGrpSpPr/>
          <p:nvPr/>
        </p:nvGrpSpPr>
        <p:grpSpPr>
          <a:xfrm rot="0">
            <a:off x="1028700" y="895350"/>
            <a:ext cx="9272900" cy="2006708"/>
            <a:chOff x="0" y="0"/>
            <a:chExt cx="2622817" cy="567593"/>
          </a:xfrm>
        </p:grpSpPr>
        <p:sp>
          <p:nvSpPr>
            <p:cNvPr name="Freeform 6" id="6"/>
            <p:cNvSpPr/>
            <p:nvPr/>
          </p:nvSpPr>
          <p:spPr>
            <a:xfrm flipH="false" flipV="false" rot="0">
              <a:off x="0" y="0"/>
              <a:ext cx="2622817" cy="567593"/>
            </a:xfrm>
            <a:custGeom>
              <a:avLst/>
              <a:gdLst/>
              <a:ahLst/>
              <a:cxnLst/>
              <a:rect r="r" b="b" t="t" l="l"/>
              <a:pathLst>
                <a:path h="567593" w="2622817">
                  <a:moveTo>
                    <a:pt x="30056" y="0"/>
                  </a:moveTo>
                  <a:lnTo>
                    <a:pt x="2592761" y="0"/>
                  </a:lnTo>
                  <a:cubicBezTo>
                    <a:pt x="2600732" y="0"/>
                    <a:pt x="2608377" y="3167"/>
                    <a:pt x="2614014" y="8803"/>
                  </a:cubicBezTo>
                  <a:cubicBezTo>
                    <a:pt x="2619651" y="14440"/>
                    <a:pt x="2622817" y="22085"/>
                    <a:pt x="2622817" y="30056"/>
                  </a:cubicBezTo>
                  <a:lnTo>
                    <a:pt x="2622817" y="537536"/>
                  </a:lnTo>
                  <a:cubicBezTo>
                    <a:pt x="2622817" y="545508"/>
                    <a:pt x="2619651" y="553153"/>
                    <a:pt x="2614014" y="558789"/>
                  </a:cubicBezTo>
                  <a:cubicBezTo>
                    <a:pt x="2608377" y="564426"/>
                    <a:pt x="2600732" y="567593"/>
                    <a:pt x="2592761" y="567593"/>
                  </a:cubicBezTo>
                  <a:lnTo>
                    <a:pt x="30056" y="567593"/>
                  </a:lnTo>
                  <a:cubicBezTo>
                    <a:pt x="22085" y="567593"/>
                    <a:pt x="14440" y="564426"/>
                    <a:pt x="8803" y="558789"/>
                  </a:cubicBezTo>
                  <a:cubicBezTo>
                    <a:pt x="3167" y="553153"/>
                    <a:pt x="0" y="545508"/>
                    <a:pt x="0" y="537536"/>
                  </a:cubicBezTo>
                  <a:lnTo>
                    <a:pt x="0" y="30056"/>
                  </a:lnTo>
                  <a:cubicBezTo>
                    <a:pt x="0" y="22085"/>
                    <a:pt x="3167" y="14440"/>
                    <a:pt x="8803" y="8803"/>
                  </a:cubicBezTo>
                  <a:cubicBezTo>
                    <a:pt x="14440" y="3167"/>
                    <a:pt x="22085" y="0"/>
                    <a:pt x="30056" y="0"/>
                  </a:cubicBezTo>
                  <a:close/>
                </a:path>
              </a:pathLst>
            </a:custGeom>
            <a:solidFill>
              <a:srgbClr val="212938"/>
            </a:solidFill>
          </p:spPr>
        </p:sp>
        <p:sp>
          <p:nvSpPr>
            <p:cNvPr name="TextBox 7" id="7"/>
            <p:cNvSpPr txBox="true"/>
            <p:nvPr/>
          </p:nvSpPr>
          <p:spPr>
            <a:xfrm>
              <a:off x="0" y="-57150"/>
              <a:ext cx="2622817" cy="624743"/>
            </a:xfrm>
            <a:prstGeom prst="rect">
              <a:avLst/>
            </a:prstGeom>
          </p:spPr>
          <p:txBody>
            <a:bodyPr anchor="ctr" rtlCol="false" tIns="50800" lIns="50800" bIns="50800" rIns="50800"/>
            <a:lstStyle/>
            <a:p>
              <a:pPr algn="ctr">
                <a:lnSpc>
                  <a:spcPts val="3220"/>
                </a:lnSpc>
              </a:pPr>
            </a:p>
          </p:txBody>
        </p:sp>
      </p:grpSp>
      <p:sp>
        <p:nvSpPr>
          <p:cNvPr name="TextBox 8" id="8"/>
          <p:cNvSpPr txBox="true"/>
          <p:nvPr/>
        </p:nvSpPr>
        <p:spPr>
          <a:xfrm rot="0">
            <a:off x="1331323" y="1203031"/>
            <a:ext cx="8664154" cy="1451204"/>
          </a:xfrm>
          <a:prstGeom prst="rect">
            <a:avLst/>
          </a:prstGeom>
        </p:spPr>
        <p:txBody>
          <a:bodyPr anchor="t" rtlCol="false" tIns="0" lIns="0" bIns="0" rIns="0">
            <a:spAutoFit/>
          </a:bodyPr>
          <a:lstStyle/>
          <a:p>
            <a:pPr algn="ctr">
              <a:lnSpc>
                <a:spcPts val="3382"/>
              </a:lnSpc>
            </a:pPr>
            <a:r>
              <a:rPr lang="en-US" sz="3102" spc="-198">
                <a:solidFill>
                  <a:srgbClr val="F9FBFF"/>
                </a:solidFill>
                <a:latin typeface="Canva Sans"/>
                <a:ea typeface="Canva Sans"/>
                <a:cs typeface="Canva Sans"/>
                <a:sym typeface="Canva Sans"/>
              </a:rPr>
              <a:t>Tahmini Etki: 1. Yılda 10.000 ücretli kullanıcıyla, bu model tek başına yaklaşık</a:t>
            </a:r>
          </a:p>
          <a:p>
            <a:pPr algn="ctr">
              <a:lnSpc>
                <a:spcPts val="4580"/>
              </a:lnSpc>
            </a:pPr>
            <a:r>
              <a:rPr lang="en-US" b="true" sz="4202" spc="-268">
                <a:solidFill>
                  <a:srgbClr val="F9FBFF"/>
                </a:solidFill>
                <a:latin typeface="Canva Sans Bold"/>
                <a:ea typeface="Canva Sans Bold"/>
                <a:cs typeface="Canva Sans Bold"/>
                <a:sym typeface="Canva Sans Bold"/>
              </a:rPr>
              <a:t>3 milyon dolar</a:t>
            </a:r>
            <a:r>
              <a:rPr lang="en-US" sz="4202" spc="-268">
                <a:solidFill>
                  <a:srgbClr val="F9FBFF"/>
                </a:solidFill>
                <a:latin typeface="Canva Sans"/>
                <a:ea typeface="Canva Sans"/>
                <a:cs typeface="Canva Sans"/>
                <a:sym typeface="Canva Sans"/>
              </a:rPr>
              <a:t> gelir elde edecektir.</a:t>
            </a:r>
          </a:p>
        </p:txBody>
      </p:sp>
      <p:grpSp>
        <p:nvGrpSpPr>
          <p:cNvPr name="Group 9" id="9"/>
          <p:cNvGrpSpPr/>
          <p:nvPr/>
        </p:nvGrpSpPr>
        <p:grpSpPr>
          <a:xfrm rot="0">
            <a:off x="1028700" y="3179961"/>
            <a:ext cx="9272900" cy="1791918"/>
            <a:chOff x="0" y="0"/>
            <a:chExt cx="2622817" cy="506840"/>
          </a:xfrm>
        </p:grpSpPr>
        <p:sp>
          <p:nvSpPr>
            <p:cNvPr name="Freeform 10" id="10"/>
            <p:cNvSpPr/>
            <p:nvPr/>
          </p:nvSpPr>
          <p:spPr>
            <a:xfrm flipH="false" flipV="false" rot="0">
              <a:off x="0" y="0"/>
              <a:ext cx="2622817" cy="506840"/>
            </a:xfrm>
            <a:custGeom>
              <a:avLst/>
              <a:gdLst/>
              <a:ahLst/>
              <a:cxnLst/>
              <a:rect r="r" b="b" t="t" l="l"/>
              <a:pathLst>
                <a:path h="506840" w="2622817">
                  <a:moveTo>
                    <a:pt x="30056" y="0"/>
                  </a:moveTo>
                  <a:lnTo>
                    <a:pt x="2592761" y="0"/>
                  </a:lnTo>
                  <a:cubicBezTo>
                    <a:pt x="2600732" y="0"/>
                    <a:pt x="2608377" y="3167"/>
                    <a:pt x="2614014" y="8803"/>
                  </a:cubicBezTo>
                  <a:cubicBezTo>
                    <a:pt x="2619651" y="14440"/>
                    <a:pt x="2622817" y="22085"/>
                    <a:pt x="2622817" y="30056"/>
                  </a:cubicBezTo>
                  <a:lnTo>
                    <a:pt x="2622817" y="476783"/>
                  </a:lnTo>
                  <a:cubicBezTo>
                    <a:pt x="2622817" y="484755"/>
                    <a:pt x="2619651" y="492400"/>
                    <a:pt x="2614014" y="498036"/>
                  </a:cubicBezTo>
                  <a:cubicBezTo>
                    <a:pt x="2608377" y="503673"/>
                    <a:pt x="2600732" y="506840"/>
                    <a:pt x="2592761" y="506840"/>
                  </a:cubicBezTo>
                  <a:lnTo>
                    <a:pt x="30056" y="506840"/>
                  </a:lnTo>
                  <a:cubicBezTo>
                    <a:pt x="22085" y="506840"/>
                    <a:pt x="14440" y="503673"/>
                    <a:pt x="8803" y="498036"/>
                  </a:cubicBezTo>
                  <a:cubicBezTo>
                    <a:pt x="3167" y="492400"/>
                    <a:pt x="0" y="484755"/>
                    <a:pt x="0" y="476783"/>
                  </a:cubicBezTo>
                  <a:lnTo>
                    <a:pt x="0" y="30056"/>
                  </a:lnTo>
                  <a:cubicBezTo>
                    <a:pt x="0" y="22085"/>
                    <a:pt x="3167" y="14440"/>
                    <a:pt x="8803" y="8803"/>
                  </a:cubicBezTo>
                  <a:cubicBezTo>
                    <a:pt x="14440" y="3167"/>
                    <a:pt x="22085" y="0"/>
                    <a:pt x="30056" y="0"/>
                  </a:cubicBezTo>
                  <a:close/>
                </a:path>
              </a:pathLst>
            </a:custGeom>
            <a:solidFill>
              <a:srgbClr val="35B120"/>
            </a:solidFill>
          </p:spPr>
        </p:sp>
        <p:sp>
          <p:nvSpPr>
            <p:cNvPr name="TextBox 11" id="11"/>
            <p:cNvSpPr txBox="true"/>
            <p:nvPr/>
          </p:nvSpPr>
          <p:spPr>
            <a:xfrm>
              <a:off x="0" y="-57150"/>
              <a:ext cx="2622817" cy="563990"/>
            </a:xfrm>
            <a:prstGeom prst="rect">
              <a:avLst/>
            </a:prstGeom>
          </p:spPr>
          <p:txBody>
            <a:bodyPr anchor="ctr" rtlCol="false" tIns="50800" lIns="50800" bIns="50800" rIns="50800"/>
            <a:lstStyle/>
            <a:p>
              <a:pPr algn="ctr">
                <a:lnSpc>
                  <a:spcPts val="3220"/>
                </a:lnSpc>
              </a:pPr>
            </a:p>
          </p:txBody>
        </p:sp>
      </p:grpSp>
      <p:sp>
        <p:nvSpPr>
          <p:cNvPr name="TextBox 12" id="12"/>
          <p:cNvSpPr txBox="true"/>
          <p:nvPr/>
        </p:nvSpPr>
        <p:spPr>
          <a:xfrm rot="0">
            <a:off x="1448920" y="3407577"/>
            <a:ext cx="8546558" cy="1389165"/>
          </a:xfrm>
          <a:prstGeom prst="rect">
            <a:avLst/>
          </a:prstGeom>
        </p:spPr>
        <p:txBody>
          <a:bodyPr anchor="t" rtlCol="false" tIns="0" lIns="0" bIns="0" rIns="0">
            <a:spAutoFit/>
          </a:bodyPr>
          <a:lstStyle/>
          <a:p>
            <a:pPr algn="ctr">
              <a:lnSpc>
                <a:spcPts val="3600"/>
              </a:lnSpc>
            </a:pPr>
            <a:r>
              <a:rPr lang="en-US" sz="3302" spc="-211">
                <a:solidFill>
                  <a:srgbClr val="F9FBFF"/>
                </a:solidFill>
                <a:latin typeface="Canva Sans"/>
                <a:ea typeface="Canva Sans"/>
                <a:cs typeface="Canva Sans"/>
                <a:sym typeface="Canva Sans"/>
              </a:rPr>
              <a:t>3. Yılda 1 milyon ücretli kullanıcıyla bu sayının yıllık </a:t>
            </a:r>
            <a:r>
              <a:rPr lang="en-US" b="true" sz="3302" spc="-211">
                <a:solidFill>
                  <a:srgbClr val="F9FBFF"/>
                </a:solidFill>
                <a:latin typeface="Canva Sans Bold"/>
                <a:ea typeface="Canva Sans Bold"/>
                <a:cs typeface="Canva Sans Bold"/>
                <a:sym typeface="Canva Sans Bold"/>
              </a:rPr>
              <a:t>100 milyon dolar</a:t>
            </a:r>
            <a:r>
              <a:rPr lang="en-US" sz="3302" spc="-211">
                <a:solidFill>
                  <a:srgbClr val="F9FBFF"/>
                </a:solidFill>
                <a:latin typeface="Canva Sans"/>
                <a:ea typeface="Canva Sans"/>
                <a:cs typeface="Canva Sans"/>
                <a:sym typeface="Canva Sans"/>
              </a:rPr>
              <a:t>ın üzerine çıkması mümkün.</a:t>
            </a:r>
          </a:p>
        </p:txBody>
      </p:sp>
      <p:grpSp>
        <p:nvGrpSpPr>
          <p:cNvPr name="Group 13" id="13"/>
          <p:cNvGrpSpPr>
            <a:grpSpLocks noChangeAspect="true"/>
          </p:cNvGrpSpPr>
          <p:nvPr/>
        </p:nvGrpSpPr>
        <p:grpSpPr>
          <a:xfrm rot="701037">
            <a:off x="16388456" y="-1579542"/>
            <a:ext cx="3970064" cy="7855454"/>
            <a:chOff x="0" y="0"/>
            <a:chExt cx="2620010" cy="5184140"/>
          </a:xfrm>
        </p:grpSpPr>
        <p:sp>
          <p:nvSpPr>
            <p:cNvPr name="Freeform 14" id="14"/>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15" id="15"/>
            <p:cNvSpPr/>
            <p:nvPr/>
          </p:nvSpPr>
          <p:spPr>
            <a:xfrm flipH="false" flipV="false" rot="0">
              <a:off x="185420" y="156210"/>
              <a:ext cx="2251710" cy="4876800"/>
            </a:xfrm>
            <a:custGeom>
              <a:avLst/>
              <a:gdLst/>
              <a:ahLst/>
              <a:cxnLst/>
              <a:rect r="r" b="b" t="t" l="l"/>
              <a:pathLst>
                <a:path h="4876800" w="225171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2"/>
              <a:stretch>
                <a:fillRect l="-38" t="0" r="-38" b="0"/>
              </a:stretch>
            </a:blipFill>
          </p:spPr>
        </p:sp>
        <p:sp>
          <p:nvSpPr>
            <p:cNvPr name="Freeform 16" id="16"/>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sp>
        <p:sp>
          <p:nvSpPr>
            <p:cNvPr name="Freeform 17" id="17"/>
            <p:cNvSpPr/>
            <p:nvPr/>
          </p:nvSpPr>
          <p:spPr>
            <a:xfrm flipH="false" flipV="false" rot="0">
              <a:off x="1578312" y="187909"/>
              <a:ext cx="66636" cy="63602"/>
            </a:xfrm>
            <a:custGeom>
              <a:avLst/>
              <a:gdLst/>
              <a:ahLst/>
              <a:cxnLst/>
              <a:rect r="r" b="b" t="t" l="l"/>
              <a:pathLst>
                <a:path h="63602" w="66636">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606060"/>
            </a:solidFill>
          </p:spPr>
        </p:sp>
        <p:sp>
          <p:nvSpPr>
            <p:cNvPr name="Freeform 18" id="18"/>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sp>
        <p:sp>
          <p:nvSpPr>
            <p:cNvPr name="Freeform 19" id="19"/>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sp>
        <p:sp>
          <p:nvSpPr>
            <p:cNvPr name="Freeform 20" id="20"/>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sp>
        <p:sp>
          <p:nvSpPr>
            <p:cNvPr name="Freeform 21" id="21"/>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sp>
        <p:sp>
          <p:nvSpPr>
            <p:cNvPr name="Freeform 22" id="22"/>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5F7F8"/>
            </a:solidFill>
          </p:spPr>
        </p:sp>
      </p:grpSp>
      <p:grpSp>
        <p:nvGrpSpPr>
          <p:cNvPr name="Group 23" id="23"/>
          <p:cNvGrpSpPr>
            <a:grpSpLocks noChangeAspect="true"/>
          </p:cNvGrpSpPr>
          <p:nvPr/>
        </p:nvGrpSpPr>
        <p:grpSpPr>
          <a:xfrm rot="701037">
            <a:off x="14723209" y="6472984"/>
            <a:ext cx="3970064" cy="7855454"/>
            <a:chOff x="0" y="0"/>
            <a:chExt cx="2620010" cy="5184140"/>
          </a:xfrm>
        </p:grpSpPr>
        <p:sp>
          <p:nvSpPr>
            <p:cNvPr name="Freeform 24" id="24"/>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25" id="25"/>
            <p:cNvSpPr/>
            <p:nvPr/>
          </p:nvSpPr>
          <p:spPr>
            <a:xfrm flipH="false" flipV="false" rot="0">
              <a:off x="185420" y="156210"/>
              <a:ext cx="2251710" cy="4876800"/>
            </a:xfrm>
            <a:custGeom>
              <a:avLst/>
              <a:gdLst/>
              <a:ahLst/>
              <a:cxnLst/>
              <a:rect r="r" b="b" t="t" l="l"/>
              <a:pathLst>
                <a:path h="4876800" w="225171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3"/>
              <a:stretch>
                <a:fillRect l="0" t="-6906" r="0" b="-6906"/>
              </a:stretch>
            </a:blipFill>
          </p:spPr>
        </p:sp>
        <p:sp>
          <p:nvSpPr>
            <p:cNvPr name="Freeform 26" id="26"/>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sp>
        <p:sp>
          <p:nvSpPr>
            <p:cNvPr name="Freeform 27" id="27"/>
            <p:cNvSpPr/>
            <p:nvPr/>
          </p:nvSpPr>
          <p:spPr>
            <a:xfrm flipH="false" flipV="false" rot="0">
              <a:off x="1578312" y="187909"/>
              <a:ext cx="66636" cy="63602"/>
            </a:xfrm>
            <a:custGeom>
              <a:avLst/>
              <a:gdLst/>
              <a:ahLst/>
              <a:cxnLst/>
              <a:rect r="r" b="b" t="t" l="l"/>
              <a:pathLst>
                <a:path h="63602" w="66636">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606060"/>
            </a:solidFill>
          </p:spPr>
        </p:sp>
        <p:sp>
          <p:nvSpPr>
            <p:cNvPr name="Freeform 28" id="28"/>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sp>
        <p:sp>
          <p:nvSpPr>
            <p:cNvPr name="Freeform 29" id="29"/>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sp>
        <p:sp>
          <p:nvSpPr>
            <p:cNvPr name="Freeform 30" id="30"/>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sp>
        <p:sp>
          <p:nvSpPr>
            <p:cNvPr name="Freeform 31" id="31"/>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sp>
        <p:sp>
          <p:nvSpPr>
            <p:cNvPr name="Freeform 32" id="32"/>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5F7F8"/>
            </a:solidFill>
          </p:spPr>
        </p:sp>
      </p:grpSp>
      <p:grpSp>
        <p:nvGrpSpPr>
          <p:cNvPr name="Group 33" id="33"/>
          <p:cNvGrpSpPr>
            <a:grpSpLocks noChangeAspect="true"/>
          </p:cNvGrpSpPr>
          <p:nvPr/>
        </p:nvGrpSpPr>
        <p:grpSpPr>
          <a:xfrm rot="701037">
            <a:off x="12079146" y="-4041438"/>
            <a:ext cx="3970064" cy="7855454"/>
            <a:chOff x="0" y="0"/>
            <a:chExt cx="2620010" cy="5184140"/>
          </a:xfrm>
        </p:grpSpPr>
        <p:sp>
          <p:nvSpPr>
            <p:cNvPr name="Freeform 34" id="34"/>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35" id="35"/>
            <p:cNvSpPr/>
            <p:nvPr/>
          </p:nvSpPr>
          <p:spPr>
            <a:xfrm flipH="false" flipV="false" rot="0">
              <a:off x="185420" y="156210"/>
              <a:ext cx="2251710" cy="4876800"/>
            </a:xfrm>
            <a:custGeom>
              <a:avLst/>
              <a:gdLst/>
              <a:ahLst/>
              <a:cxnLst/>
              <a:rect r="r" b="b" t="t" l="l"/>
              <a:pathLst>
                <a:path h="4876800" w="225171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4"/>
              <a:stretch>
                <a:fillRect l="0" t="-16440" r="0" b="-16440"/>
              </a:stretch>
            </a:blipFill>
          </p:spPr>
        </p:sp>
        <p:sp>
          <p:nvSpPr>
            <p:cNvPr name="Freeform 36" id="36"/>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sp>
        <p:sp>
          <p:nvSpPr>
            <p:cNvPr name="Freeform 37" id="37"/>
            <p:cNvSpPr/>
            <p:nvPr/>
          </p:nvSpPr>
          <p:spPr>
            <a:xfrm flipH="false" flipV="false" rot="0">
              <a:off x="1578312" y="187909"/>
              <a:ext cx="66636" cy="63602"/>
            </a:xfrm>
            <a:custGeom>
              <a:avLst/>
              <a:gdLst/>
              <a:ahLst/>
              <a:cxnLst/>
              <a:rect r="r" b="b" t="t" l="l"/>
              <a:pathLst>
                <a:path h="63602" w="66636">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606060"/>
            </a:solidFill>
          </p:spPr>
        </p:sp>
        <p:sp>
          <p:nvSpPr>
            <p:cNvPr name="Freeform 38" id="38"/>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sp>
        <p:sp>
          <p:nvSpPr>
            <p:cNvPr name="Freeform 39" id="39"/>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sp>
        <p:sp>
          <p:nvSpPr>
            <p:cNvPr name="Freeform 40" id="40"/>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sp>
        <p:sp>
          <p:nvSpPr>
            <p:cNvPr name="Freeform 41" id="41"/>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sp>
        <p:sp>
          <p:nvSpPr>
            <p:cNvPr name="Freeform 42" id="42"/>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5F7F8"/>
            </a:solidFill>
          </p:spPr>
        </p:sp>
      </p:grpSp>
      <p:grpSp>
        <p:nvGrpSpPr>
          <p:cNvPr name="Group 43" id="43"/>
          <p:cNvGrpSpPr>
            <a:grpSpLocks noChangeAspect="true"/>
          </p:cNvGrpSpPr>
          <p:nvPr/>
        </p:nvGrpSpPr>
        <p:grpSpPr>
          <a:xfrm rot="701037">
            <a:off x="10413899" y="4011088"/>
            <a:ext cx="3970064" cy="7855454"/>
            <a:chOff x="0" y="0"/>
            <a:chExt cx="2620010" cy="5184140"/>
          </a:xfrm>
        </p:grpSpPr>
        <p:sp>
          <p:nvSpPr>
            <p:cNvPr name="Freeform 44" id="44"/>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45" id="45"/>
            <p:cNvSpPr/>
            <p:nvPr/>
          </p:nvSpPr>
          <p:spPr>
            <a:xfrm flipH="false" flipV="false" rot="0">
              <a:off x="185420" y="156210"/>
              <a:ext cx="2251710" cy="4876800"/>
            </a:xfrm>
            <a:custGeom>
              <a:avLst/>
              <a:gdLst/>
              <a:ahLst/>
              <a:cxnLst/>
              <a:rect r="r" b="b" t="t" l="l"/>
              <a:pathLst>
                <a:path h="4876800" w="225171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5"/>
              <a:stretch>
                <a:fillRect l="0" t="-2438" r="0" b="-2438"/>
              </a:stretch>
            </a:blipFill>
          </p:spPr>
        </p:sp>
        <p:sp>
          <p:nvSpPr>
            <p:cNvPr name="Freeform 46" id="46"/>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sp>
        <p:sp>
          <p:nvSpPr>
            <p:cNvPr name="Freeform 47" id="47"/>
            <p:cNvSpPr/>
            <p:nvPr/>
          </p:nvSpPr>
          <p:spPr>
            <a:xfrm flipH="false" flipV="false" rot="0">
              <a:off x="1578312" y="187909"/>
              <a:ext cx="66636" cy="63602"/>
            </a:xfrm>
            <a:custGeom>
              <a:avLst/>
              <a:gdLst/>
              <a:ahLst/>
              <a:cxnLst/>
              <a:rect r="r" b="b" t="t" l="l"/>
              <a:pathLst>
                <a:path h="63602" w="66636">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606060"/>
            </a:solidFill>
          </p:spPr>
        </p:sp>
        <p:sp>
          <p:nvSpPr>
            <p:cNvPr name="Freeform 48" id="48"/>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sp>
        <p:sp>
          <p:nvSpPr>
            <p:cNvPr name="Freeform 49" id="49"/>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sp>
        <p:sp>
          <p:nvSpPr>
            <p:cNvPr name="Freeform 50" id="50"/>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sp>
        <p:sp>
          <p:nvSpPr>
            <p:cNvPr name="Freeform 51" id="51"/>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sp>
        <p:sp>
          <p:nvSpPr>
            <p:cNvPr name="Freeform 52" id="52"/>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5F7F8"/>
            </a:solidFill>
          </p:spPr>
        </p:sp>
      </p:grpSp>
      <p:sp>
        <p:nvSpPr>
          <p:cNvPr name="TextBox 53" id="53"/>
          <p:cNvSpPr txBox="true"/>
          <p:nvPr/>
        </p:nvSpPr>
        <p:spPr>
          <a:xfrm rot="0">
            <a:off x="1028700" y="5581478"/>
            <a:ext cx="9599575" cy="807859"/>
          </a:xfrm>
          <a:prstGeom prst="rect">
            <a:avLst/>
          </a:prstGeom>
        </p:spPr>
        <p:txBody>
          <a:bodyPr anchor="t" rtlCol="false" tIns="0" lIns="0" bIns="0" rIns="0">
            <a:spAutoFit/>
          </a:bodyPr>
          <a:lstStyle/>
          <a:p>
            <a:pPr algn="l">
              <a:lnSpc>
                <a:spcPts val="5643"/>
              </a:lnSpc>
            </a:pPr>
            <a:r>
              <a:rPr lang="en-US" sz="6004" spc="-384" b="true">
                <a:solidFill>
                  <a:srgbClr val="212938"/>
                </a:solidFill>
                <a:latin typeface="Poppins Semi-Bold"/>
                <a:ea typeface="Poppins Semi-Bold"/>
                <a:cs typeface="Poppins Semi-Bold"/>
                <a:sym typeface="Poppins Semi-Bold"/>
              </a:rPr>
              <a:t>Soru Başına Ödeme Modeli:</a:t>
            </a:r>
          </a:p>
        </p:txBody>
      </p:sp>
      <p:sp>
        <p:nvSpPr>
          <p:cNvPr name="TextBox 54" id="54"/>
          <p:cNvSpPr txBox="true"/>
          <p:nvPr/>
        </p:nvSpPr>
        <p:spPr>
          <a:xfrm rot="0">
            <a:off x="1028700" y="6807382"/>
            <a:ext cx="8493371" cy="2734945"/>
          </a:xfrm>
          <a:prstGeom prst="rect">
            <a:avLst/>
          </a:prstGeom>
        </p:spPr>
        <p:txBody>
          <a:bodyPr anchor="t" rtlCol="false" tIns="0" lIns="0" bIns="0" rIns="0">
            <a:spAutoFit/>
          </a:bodyPr>
          <a:lstStyle/>
          <a:p>
            <a:pPr algn="l" marL="474979" indent="-237490" lvl="1">
              <a:lnSpc>
                <a:spcPts val="3079"/>
              </a:lnSpc>
              <a:buFont typeface="Arial"/>
              <a:buChar char="•"/>
            </a:pPr>
            <a:r>
              <a:rPr lang="en-US" sz="2199" spc="-87">
                <a:solidFill>
                  <a:srgbClr val="212938"/>
                </a:solidFill>
                <a:latin typeface="Poppins"/>
                <a:ea typeface="Poppins"/>
                <a:cs typeface="Poppins"/>
                <a:sym typeface="Poppins"/>
              </a:rPr>
              <a:t>Temel gelir kaynağı, çiftçilerin özel agronomi tavsiyesi almak için sorgu başına 10 dolar ödediği soru başına ödeme modelidir.</a:t>
            </a:r>
          </a:p>
          <a:p>
            <a:pPr algn="l" marL="474979" indent="-237490" lvl="1">
              <a:lnSpc>
                <a:spcPts val="3079"/>
              </a:lnSpc>
              <a:buFont typeface="Arial"/>
              <a:buChar char="•"/>
            </a:pPr>
            <a:r>
              <a:rPr lang="en-US" sz="2199" spc="-87">
                <a:solidFill>
                  <a:srgbClr val="212938"/>
                </a:solidFill>
                <a:latin typeface="Poppins"/>
                <a:ea typeface="Poppins"/>
                <a:cs typeface="Poppins"/>
                <a:sym typeface="Poppins"/>
              </a:rPr>
              <a:t>Platform ölçeklendikçe, bu model her yeni kullanıcının doğrudan gelire katkıda bulunmasını sağlar ve daha fazla kullanıcı, agronomistler için daha fazla etkileşim anlamına gelir ve platforma daha fazla uzman çeker.</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9FBFF"/>
        </a:solidFill>
      </p:bgPr>
    </p:bg>
    <p:spTree>
      <p:nvGrpSpPr>
        <p:cNvPr id="1" name=""/>
        <p:cNvGrpSpPr/>
        <p:nvPr/>
      </p:nvGrpSpPr>
      <p:grpSpPr>
        <a:xfrm>
          <a:off x="0" y="0"/>
          <a:ext cx="0" cy="0"/>
          <a:chOff x="0" y="0"/>
          <a:chExt cx="0" cy="0"/>
        </a:xfrm>
      </p:grpSpPr>
      <p:sp>
        <p:nvSpPr>
          <p:cNvPr name="TextBox 2" id="2"/>
          <p:cNvSpPr txBox="true"/>
          <p:nvPr/>
        </p:nvSpPr>
        <p:spPr>
          <a:xfrm rot="0">
            <a:off x="1028700" y="1994431"/>
            <a:ext cx="11053306" cy="981321"/>
          </a:xfrm>
          <a:prstGeom prst="rect">
            <a:avLst/>
          </a:prstGeom>
        </p:spPr>
        <p:txBody>
          <a:bodyPr anchor="t" rtlCol="false" tIns="0" lIns="0" bIns="0" rIns="0">
            <a:spAutoFit/>
          </a:bodyPr>
          <a:lstStyle/>
          <a:p>
            <a:pPr algn="l">
              <a:lnSpc>
                <a:spcPts val="6771"/>
              </a:lnSpc>
            </a:pPr>
            <a:r>
              <a:rPr lang="en-US" sz="7204" spc="-461" b="true">
                <a:solidFill>
                  <a:srgbClr val="212938"/>
                </a:solidFill>
                <a:latin typeface="Poppins Semi-Bold"/>
                <a:ea typeface="Poppins Semi-Bold"/>
                <a:cs typeface="Poppins Semi-Bold"/>
                <a:sym typeface="Poppins Semi-Bold"/>
              </a:rPr>
              <a:t>Uygulama İçi Reklam:</a:t>
            </a:r>
          </a:p>
        </p:txBody>
      </p:sp>
      <p:grpSp>
        <p:nvGrpSpPr>
          <p:cNvPr name="Group 3" id="3"/>
          <p:cNvGrpSpPr/>
          <p:nvPr/>
        </p:nvGrpSpPr>
        <p:grpSpPr>
          <a:xfrm rot="0">
            <a:off x="7544052" y="-2277487"/>
            <a:ext cx="8029323" cy="8029323"/>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35B120">
                  <a:alpha val="49804"/>
                </a:srgbClr>
              </a:solidFill>
              <a:prstDash val="solid"/>
              <a:miter/>
            </a:ln>
          </p:spPr>
        </p:sp>
        <p:sp>
          <p:nvSpPr>
            <p:cNvPr name="TextBox 5" id="5"/>
            <p:cNvSpPr txBox="true"/>
            <p:nvPr/>
          </p:nvSpPr>
          <p:spPr>
            <a:xfrm>
              <a:off x="76200" y="9525"/>
              <a:ext cx="660400" cy="727075"/>
            </a:xfrm>
            <a:prstGeom prst="rect">
              <a:avLst/>
            </a:prstGeom>
          </p:spPr>
          <p:txBody>
            <a:bodyPr anchor="ctr" rtlCol="false" tIns="50800" lIns="50800" bIns="50800" rIns="50800"/>
            <a:lstStyle/>
            <a:p>
              <a:pPr algn="ctr">
                <a:lnSpc>
                  <a:spcPts val="3499"/>
                </a:lnSpc>
              </a:pPr>
            </a:p>
          </p:txBody>
        </p:sp>
      </p:grpSp>
      <p:sp>
        <p:nvSpPr>
          <p:cNvPr name="TextBox 6" id="6"/>
          <p:cNvSpPr txBox="true"/>
          <p:nvPr/>
        </p:nvSpPr>
        <p:spPr>
          <a:xfrm rot="0">
            <a:off x="1028700" y="3558181"/>
            <a:ext cx="8493371" cy="1755775"/>
          </a:xfrm>
          <a:prstGeom prst="rect">
            <a:avLst/>
          </a:prstGeom>
        </p:spPr>
        <p:txBody>
          <a:bodyPr anchor="t" rtlCol="false" tIns="0" lIns="0" bIns="0" rIns="0">
            <a:spAutoFit/>
          </a:bodyPr>
          <a:lstStyle/>
          <a:p>
            <a:pPr algn="l">
              <a:lnSpc>
                <a:spcPts val="3499"/>
              </a:lnSpc>
            </a:pPr>
            <a:r>
              <a:rPr lang="en-US" sz="2499" spc="-99">
                <a:solidFill>
                  <a:srgbClr val="212938"/>
                </a:solidFill>
                <a:latin typeface="Poppins"/>
                <a:ea typeface="Poppins"/>
                <a:cs typeface="Poppins"/>
                <a:sym typeface="Poppins"/>
              </a:rPr>
              <a:t>Healthy Agro Platform, tarım aletleri, tohumlar, gübreler ve diğer çiftçilik ürünleri satan işletmelerin reklamlarına ev sahipliği yapacaktır. Şirketler, önemli reklam geliri fırsatı yaratan, son derece hedefli çiftçi kitlemize ulaşmak istiyor.</a:t>
            </a:r>
          </a:p>
        </p:txBody>
      </p:sp>
      <p:grpSp>
        <p:nvGrpSpPr>
          <p:cNvPr name="Group 7" id="7"/>
          <p:cNvGrpSpPr/>
          <p:nvPr/>
        </p:nvGrpSpPr>
        <p:grpSpPr>
          <a:xfrm rot="0">
            <a:off x="966071" y="6399536"/>
            <a:ext cx="4488148" cy="2388736"/>
            <a:chOff x="0" y="0"/>
            <a:chExt cx="1269462" cy="675648"/>
          </a:xfrm>
        </p:grpSpPr>
        <p:sp>
          <p:nvSpPr>
            <p:cNvPr name="Freeform 8" id="8"/>
            <p:cNvSpPr/>
            <p:nvPr/>
          </p:nvSpPr>
          <p:spPr>
            <a:xfrm flipH="false" flipV="false" rot="0">
              <a:off x="0" y="0"/>
              <a:ext cx="1269462" cy="675648"/>
            </a:xfrm>
            <a:custGeom>
              <a:avLst/>
              <a:gdLst/>
              <a:ahLst/>
              <a:cxnLst/>
              <a:rect r="r" b="b" t="t" l="l"/>
              <a:pathLst>
                <a:path h="675648" w="1269462">
                  <a:moveTo>
                    <a:pt x="62099" y="0"/>
                  </a:moveTo>
                  <a:lnTo>
                    <a:pt x="1207363" y="0"/>
                  </a:lnTo>
                  <a:cubicBezTo>
                    <a:pt x="1241659" y="0"/>
                    <a:pt x="1269462" y="27803"/>
                    <a:pt x="1269462" y="62099"/>
                  </a:cubicBezTo>
                  <a:lnTo>
                    <a:pt x="1269462" y="613549"/>
                  </a:lnTo>
                  <a:cubicBezTo>
                    <a:pt x="1269462" y="647846"/>
                    <a:pt x="1241659" y="675648"/>
                    <a:pt x="1207363" y="675648"/>
                  </a:cubicBezTo>
                  <a:lnTo>
                    <a:pt x="62099" y="675648"/>
                  </a:lnTo>
                  <a:cubicBezTo>
                    <a:pt x="27803" y="675648"/>
                    <a:pt x="0" y="647846"/>
                    <a:pt x="0" y="613549"/>
                  </a:cubicBezTo>
                  <a:lnTo>
                    <a:pt x="0" y="62099"/>
                  </a:lnTo>
                  <a:cubicBezTo>
                    <a:pt x="0" y="27803"/>
                    <a:pt x="27803" y="0"/>
                    <a:pt x="62099" y="0"/>
                  </a:cubicBezTo>
                  <a:close/>
                </a:path>
              </a:pathLst>
            </a:custGeom>
            <a:solidFill>
              <a:srgbClr val="212938"/>
            </a:solidFill>
          </p:spPr>
        </p:sp>
        <p:sp>
          <p:nvSpPr>
            <p:cNvPr name="TextBox 9" id="9"/>
            <p:cNvSpPr txBox="true"/>
            <p:nvPr/>
          </p:nvSpPr>
          <p:spPr>
            <a:xfrm>
              <a:off x="0" y="-57150"/>
              <a:ext cx="1269462" cy="732798"/>
            </a:xfrm>
            <a:prstGeom prst="rect">
              <a:avLst/>
            </a:prstGeom>
          </p:spPr>
          <p:txBody>
            <a:bodyPr anchor="ctr" rtlCol="false" tIns="50800" lIns="50800" bIns="50800" rIns="50800"/>
            <a:lstStyle/>
            <a:p>
              <a:pPr algn="ctr">
                <a:lnSpc>
                  <a:spcPts val="3220"/>
                </a:lnSpc>
              </a:pPr>
            </a:p>
          </p:txBody>
        </p:sp>
      </p:grpSp>
      <p:sp>
        <p:nvSpPr>
          <p:cNvPr name="TextBox 10" id="10"/>
          <p:cNvSpPr txBox="true"/>
          <p:nvPr/>
        </p:nvSpPr>
        <p:spPr>
          <a:xfrm rot="0">
            <a:off x="1268695" y="6669117"/>
            <a:ext cx="3944062" cy="1874940"/>
          </a:xfrm>
          <a:prstGeom prst="rect">
            <a:avLst/>
          </a:prstGeom>
        </p:spPr>
        <p:txBody>
          <a:bodyPr anchor="t" rtlCol="false" tIns="0" lIns="0" bIns="0" rIns="0">
            <a:spAutoFit/>
          </a:bodyPr>
          <a:lstStyle/>
          <a:p>
            <a:pPr algn="l">
              <a:lnSpc>
                <a:spcPts val="3600"/>
              </a:lnSpc>
            </a:pPr>
            <a:r>
              <a:rPr lang="en-US" sz="3302" spc="-211">
                <a:solidFill>
                  <a:srgbClr val="F9FBFF"/>
                </a:solidFill>
                <a:latin typeface="Poppins"/>
                <a:ea typeface="Poppins"/>
                <a:cs typeface="Poppins"/>
                <a:sym typeface="Poppins"/>
              </a:rPr>
              <a:t>Öngörülen Etki: Reklam gelirinin 1. yılda </a:t>
            </a:r>
            <a:r>
              <a:rPr lang="en-US" sz="3302" spc="-211" b="true">
                <a:solidFill>
                  <a:srgbClr val="F9FBFF"/>
                </a:solidFill>
                <a:latin typeface="Poppins Bold"/>
                <a:ea typeface="Poppins Bold"/>
                <a:cs typeface="Poppins Bold"/>
                <a:sym typeface="Poppins Bold"/>
              </a:rPr>
              <a:t>1 milyon dolar </a:t>
            </a:r>
            <a:r>
              <a:rPr lang="en-US" sz="3302" spc="-211">
                <a:solidFill>
                  <a:srgbClr val="F9FBFF"/>
                </a:solidFill>
                <a:latin typeface="Poppins"/>
                <a:ea typeface="Poppins"/>
                <a:cs typeface="Poppins"/>
                <a:sym typeface="Poppins"/>
              </a:rPr>
              <a:t>olması bekleniyor.</a:t>
            </a:r>
          </a:p>
        </p:txBody>
      </p:sp>
      <p:grpSp>
        <p:nvGrpSpPr>
          <p:cNvPr name="Group 11" id="11"/>
          <p:cNvGrpSpPr/>
          <p:nvPr/>
        </p:nvGrpSpPr>
        <p:grpSpPr>
          <a:xfrm rot="0">
            <a:off x="5588547" y="6399536"/>
            <a:ext cx="4488148" cy="2388736"/>
            <a:chOff x="0" y="0"/>
            <a:chExt cx="1269462" cy="675648"/>
          </a:xfrm>
        </p:grpSpPr>
        <p:sp>
          <p:nvSpPr>
            <p:cNvPr name="Freeform 12" id="12"/>
            <p:cNvSpPr/>
            <p:nvPr/>
          </p:nvSpPr>
          <p:spPr>
            <a:xfrm flipH="false" flipV="false" rot="0">
              <a:off x="0" y="0"/>
              <a:ext cx="1269462" cy="675648"/>
            </a:xfrm>
            <a:custGeom>
              <a:avLst/>
              <a:gdLst/>
              <a:ahLst/>
              <a:cxnLst/>
              <a:rect r="r" b="b" t="t" l="l"/>
              <a:pathLst>
                <a:path h="675648" w="1269462">
                  <a:moveTo>
                    <a:pt x="62099" y="0"/>
                  </a:moveTo>
                  <a:lnTo>
                    <a:pt x="1207363" y="0"/>
                  </a:lnTo>
                  <a:cubicBezTo>
                    <a:pt x="1241659" y="0"/>
                    <a:pt x="1269462" y="27803"/>
                    <a:pt x="1269462" y="62099"/>
                  </a:cubicBezTo>
                  <a:lnTo>
                    <a:pt x="1269462" y="613549"/>
                  </a:lnTo>
                  <a:cubicBezTo>
                    <a:pt x="1269462" y="647846"/>
                    <a:pt x="1241659" y="675648"/>
                    <a:pt x="1207363" y="675648"/>
                  </a:cubicBezTo>
                  <a:lnTo>
                    <a:pt x="62099" y="675648"/>
                  </a:lnTo>
                  <a:cubicBezTo>
                    <a:pt x="27803" y="675648"/>
                    <a:pt x="0" y="647846"/>
                    <a:pt x="0" y="613549"/>
                  </a:cubicBezTo>
                  <a:lnTo>
                    <a:pt x="0" y="62099"/>
                  </a:lnTo>
                  <a:cubicBezTo>
                    <a:pt x="0" y="27803"/>
                    <a:pt x="27803" y="0"/>
                    <a:pt x="62099" y="0"/>
                  </a:cubicBezTo>
                  <a:close/>
                </a:path>
              </a:pathLst>
            </a:custGeom>
            <a:solidFill>
              <a:srgbClr val="35B120"/>
            </a:solidFill>
          </p:spPr>
        </p:sp>
        <p:sp>
          <p:nvSpPr>
            <p:cNvPr name="TextBox 13" id="13"/>
            <p:cNvSpPr txBox="true"/>
            <p:nvPr/>
          </p:nvSpPr>
          <p:spPr>
            <a:xfrm>
              <a:off x="0" y="-57150"/>
              <a:ext cx="1269462" cy="732798"/>
            </a:xfrm>
            <a:prstGeom prst="rect">
              <a:avLst/>
            </a:prstGeom>
          </p:spPr>
          <p:txBody>
            <a:bodyPr anchor="ctr" rtlCol="false" tIns="50800" lIns="50800" bIns="50800" rIns="50800"/>
            <a:lstStyle/>
            <a:p>
              <a:pPr algn="ctr">
                <a:lnSpc>
                  <a:spcPts val="3220"/>
                </a:lnSpc>
              </a:pPr>
            </a:p>
          </p:txBody>
        </p:sp>
      </p:grpSp>
      <p:sp>
        <p:nvSpPr>
          <p:cNvPr name="TextBox 14" id="14"/>
          <p:cNvSpPr txBox="true"/>
          <p:nvPr/>
        </p:nvSpPr>
        <p:spPr>
          <a:xfrm rot="0">
            <a:off x="5896976" y="6621826"/>
            <a:ext cx="3871291" cy="1944155"/>
          </a:xfrm>
          <a:prstGeom prst="rect">
            <a:avLst/>
          </a:prstGeom>
        </p:spPr>
        <p:txBody>
          <a:bodyPr anchor="t" rtlCol="false" tIns="0" lIns="0" bIns="0" rIns="0">
            <a:spAutoFit/>
          </a:bodyPr>
          <a:lstStyle/>
          <a:p>
            <a:pPr algn="l">
              <a:lnSpc>
                <a:spcPts val="3055"/>
              </a:lnSpc>
            </a:pPr>
            <a:r>
              <a:rPr lang="en-US" sz="2802" spc="-179">
                <a:solidFill>
                  <a:srgbClr val="F9FBFF"/>
                </a:solidFill>
                <a:latin typeface="Poppins"/>
                <a:ea typeface="Poppins"/>
                <a:cs typeface="Poppins"/>
                <a:sym typeface="Poppins"/>
              </a:rPr>
              <a:t>Platforma daha fazla reklamveren katıldıkça yıllık %25 büyüme. 3. Yıla kadar reklam geliri yıllık </a:t>
            </a:r>
            <a:r>
              <a:rPr lang="en-US" sz="2802" spc="-179" b="true">
                <a:solidFill>
                  <a:srgbClr val="F9FBFF"/>
                </a:solidFill>
                <a:latin typeface="Poppins Bold"/>
                <a:ea typeface="Poppins Bold"/>
                <a:cs typeface="Poppins Bold"/>
                <a:sym typeface="Poppins Bold"/>
              </a:rPr>
              <a:t>10 milyon doları </a:t>
            </a:r>
            <a:r>
              <a:rPr lang="en-US" sz="2802" spc="-179">
                <a:solidFill>
                  <a:srgbClr val="F9FBFF"/>
                </a:solidFill>
                <a:latin typeface="Poppins"/>
                <a:ea typeface="Poppins"/>
                <a:cs typeface="Poppins"/>
                <a:sym typeface="Poppins"/>
              </a:rPr>
              <a:t>aşabilir.</a:t>
            </a:r>
          </a:p>
        </p:txBody>
      </p:sp>
      <p:sp>
        <p:nvSpPr>
          <p:cNvPr name="Freeform 15" id="15"/>
          <p:cNvSpPr/>
          <p:nvPr/>
        </p:nvSpPr>
        <p:spPr>
          <a:xfrm flipH="false" flipV="false" rot="0">
            <a:off x="1028700" y="732740"/>
            <a:ext cx="840440" cy="840440"/>
          </a:xfrm>
          <a:custGeom>
            <a:avLst/>
            <a:gdLst/>
            <a:ahLst/>
            <a:cxnLst/>
            <a:rect r="r" b="b" t="t" l="l"/>
            <a:pathLst>
              <a:path h="840440" w="840440">
                <a:moveTo>
                  <a:pt x="0" y="0"/>
                </a:moveTo>
                <a:lnTo>
                  <a:pt x="840440" y="0"/>
                </a:lnTo>
                <a:lnTo>
                  <a:pt x="840440" y="840440"/>
                </a:lnTo>
                <a:lnTo>
                  <a:pt x="0" y="840440"/>
                </a:lnTo>
                <a:lnTo>
                  <a:pt x="0" y="0"/>
                </a:lnTo>
                <a:close/>
              </a:path>
            </a:pathLst>
          </a:custGeom>
          <a:blipFill>
            <a:blip r:embed="rId2"/>
            <a:stretch>
              <a:fillRect l="0" t="0" r="0" b="0"/>
            </a:stretch>
          </a:blipFill>
        </p:spPr>
      </p:sp>
      <p:sp>
        <p:nvSpPr>
          <p:cNvPr name="Freeform 16" id="16"/>
          <p:cNvSpPr/>
          <p:nvPr/>
        </p:nvSpPr>
        <p:spPr>
          <a:xfrm flipH="false" flipV="false" rot="0">
            <a:off x="15376646" y="5807528"/>
            <a:ext cx="2761650" cy="3211220"/>
          </a:xfrm>
          <a:custGeom>
            <a:avLst/>
            <a:gdLst/>
            <a:ahLst/>
            <a:cxnLst/>
            <a:rect r="r" b="b" t="t" l="l"/>
            <a:pathLst>
              <a:path h="3211220" w="2761650">
                <a:moveTo>
                  <a:pt x="0" y="0"/>
                </a:moveTo>
                <a:lnTo>
                  <a:pt x="2761649" y="0"/>
                </a:lnTo>
                <a:lnTo>
                  <a:pt x="2761649" y="3211220"/>
                </a:lnTo>
                <a:lnTo>
                  <a:pt x="0" y="321122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7" id="17"/>
          <p:cNvSpPr/>
          <p:nvPr/>
        </p:nvSpPr>
        <p:spPr>
          <a:xfrm flipH="false" flipV="false" rot="0">
            <a:off x="14988228" y="6319319"/>
            <a:ext cx="2757636" cy="3211220"/>
          </a:xfrm>
          <a:custGeom>
            <a:avLst/>
            <a:gdLst/>
            <a:ahLst/>
            <a:cxnLst/>
            <a:rect r="r" b="b" t="t" l="l"/>
            <a:pathLst>
              <a:path h="3211220" w="2757636">
                <a:moveTo>
                  <a:pt x="0" y="0"/>
                </a:moveTo>
                <a:lnTo>
                  <a:pt x="2757635" y="0"/>
                </a:lnTo>
                <a:lnTo>
                  <a:pt x="2757635" y="3211221"/>
                </a:lnTo>
                <a:lnTo>
                  <a:pt x="0" y="321122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8" id="18"/>
          <p:cNvGrpSpPr>
            <a:grpSpLocks noChangeAspect="true"/>
          </p:cNvGrpSpPr>
          <p:nvPr/>
        </p:nvGrpSpPr>
        <p:grpSpPr>
          <a:xfrm rot="0">
            <a:off x="13921709" y="1028700"/>
            <a:ext cx="3485282" cy="6896229"/>
            <a:chOff x="0" y="0"/>
            <a:chExt cx="2620010" cy="5184140"/>
          </a:xfrm>
        </p:grpSpPr>
        <p:sp>
          <p:nvSpPr>
            <p:cNvPr name="Freeform 19" id="19"/>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20" id="20"/>
            <p:cNvSpPr/>
            <p:nvPr/>
          </p:nvSpPr>
          <p:spPr>
            <a:xfrm flipH="false" flipV="false" rot="0">
              <a:off x="185420" y="156210"/>
              <a:ext cx="2251710" cy="4876800"/>
            </a:xfrm>
            <a:custGeom>
              <a:avLst/>
              <a:gdLst/>
              <a:ahLst/>
              <a:cxnLst/>
              <a:rect r="r" b="b" t="t" l="l"/>
              <a:pathLst>
                <a:path h="4876800" w="225171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7"/>
              <a:stretch>
                <a:fillRect l="-38" t="0" r="-38" b="0"/>
              </a:stretch>
            </a:blipFill>
          </p:spPr>
        </p:sp>
        <p:sp>
          <p:nvSpPr>
            <p:cNvPr name="Freeform 21" id="21"/>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sp>
        <p:sp>
          <p:nvSpPr>
            <p:cNvPr name="Freeform 22" id="22"/>
            <p:cNvSpPr/>
            <p:nvPr/>
          </p:nvSpPr>
          <p:spPr>
            <a:xfrm flipH="false" flipV="false" rot="0">
              <a:off x="1578312" y="187909"/>
              <a:ext cx="66636" cy="63602"/>
            </a:xfrm>
            <a:custGeom>
              <a:avLst/>
              <a:gdLst/>
              <a:ahLst/>
              <a:cxnLst/>
              <a:rect r="r" b="b" t="t" l="l"/>
              <a:pathLst>
                <a:path h="63602" w="66636">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606060"/>
            </a:solidFill>
          </p:spPr>
        </p:sp>
        <p:sp>
          <p:nvSpPr>
            <p:cNvPr name="Freeform 23" id="23"/>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sp>
        <p:sp>
          <p:nvSpPr>
            <p:cNvPr name="Freeform 24" id="24"/>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sp>
        <p:sp>
          <p:nvSpPr>
            <p:cNvPr name="Freeform 25" id="25"/>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sp>
        <p:sp>
          <p:nvSpPr>
            <p:cNvPr name="Freeform 26" id="26"/>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sp>
        <p:sp>
          <p:nvSpPr>
            <p:cNvPr name="Freeform 27" id="27"/>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5F7F8"/>
            </a:solidFill>
          </p:spPr>
        </p:sp>
      </p:grpSp>
      <p:grpSp>
        <p:nvGrpSpPr>
          <p:cNvPr name="Group 28" id="28"/>
          <p:cNvGrpSpPr>
            <a:grpSpLocks noChangeAspect="true"/>
          </p:cNvGrpSpPr>
          <p:nvPr/>
        </p:nvGrpSpPr>
        <p:grpSpPr>
          <a:xfrm rot="0">
            <a:off x="10984030" y="2359413"/>
            <a:ext cx="3485282" cy="6896229"/>
            <a:chOff x="0" y="0"/>
            <a:chExt cx="2620010" cy="5184140"/>
          </a:xfrm>
        </p:grpSpPr>
        <p:sp>
          <p:nvSpPr>
            <p:cNvPr name="Freeform 29" id="29"/>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30" id="30"/>
            <p:cNvSpPr/>
            <p:nvPr/>
          </p:nvSpPr>
          <p:spPr>
            <a:xfrm flipH="false" flipV="false" rot="0">
              <a:off x="185420" y="156210"/>
              <a:ext cx="2251710" cy="4876800"/>
            </a:xfrm>
            <a:custGeom>
              <a:avLst/>
              <a:gdLst/>
              <a:ahLst/>
              <a:cxnLst/>
              <a:rect r="r" b="b" t="t" l="l"/>
              <a:pathLst>
                <a:path h="4876800" w="225171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8"/>
              <a:stretch>
                <a:fillRect l="-38" t="0" r="-38" b="0"/>
              </a:stretch>
            </a:blipFill>
          </p:spPr>
        </p:sp>
        <p:sp>
          <p:nvSpPr>
            <p:cNvPr name="Freeform 31" id="31"/>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sp>
        <p:sp>
          <p:nvSpPr>
            <p:cNvPr name="Freeform 32" id="32"/>
            <p:cNvSpPr/>
            <p:nvPr/>
          </p:nvSpPr>
          <p:spPr>
            <a:xfrm flipH="false" flipV="false" rot="0">
              <a:off x="1578312" y="187909"/>
              <a:ext cx="66636" cy="63602"/>
            </a:xfrm>
            <a:custGeom>
              <a:avLst/>
              <a:gdLst/>
              <a:ahLst/>
              <a:cxnLst/>
              <a:rect r="r" b="b" t="t" l="l"/>
              <a:pathLst>
                <a:path h="63602" w="66636">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606060"/>
            </a:solidFill>
          </p:spPr>
        </p:sp>
        <p:sp>
          <p:nvSpPr>
            <p:cNvPr name="Freeform 33" id="33"/>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sp>
        <p:sp>
          <p:nvSpPr>
            <p:cNvPr name="Freeform 34" id="34"/>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sp>
        <p:sp>
          <p:nvSpPr>
            <p:cNvPr name="Freeform 35" id="35"/>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sp>
        <p:sp>
          <p:nvSpPr>
            <p:cNvPr name="Freeform 36" id="36"/>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sp>
        <p:sp>
          <p:nvSpPr>
            <p:cNvPr name="Freeform 37" id="37"/>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5F7F8"/>
            </a:solidFill>
          </p:spPr>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9FBFF"/>
        </a:solidFill>
      </p:bgPr>
    </p:bg>
    <p:spTree>
      <p:nvGrpSpPr>
        <p:cNvPr id="1" name=""/>
        <p:cNvGrpSpPr/>
        <p:nvPr/>
      </p:nvGrpSpPr>
      <p:grpSpPr>
        <a:xfrm>
          <a:off x="0" y="0"/>
          <a:ext cx="0" cy="0"/>
          <a:chOff x="0" y="0"/>
          <a:chExt cx="0" cy="0"/>
        </a:xfrm>
      </p:grpSpPr>
      <p:sp>
        <p:nvSpPr>
          <p:cNvPr name="TextBox 2" id="2"/>
          <p:cNvSpPr txBox="true"/>
          <p:nvPr/>
        </p:nvSpPr>
        <p:spPr>
          <a:xfrm rot="0">
            <a:off x="1028700" y="1994431"/>
            <a:ext cx="7785931" cy="1839058"/>
          </a:xfrm>
          <a:prstGeom prst="rect">
            <a:avLst/>
          </a:prstGeom>
        </p:spPr>
        <p:txBody>
          <a:bodyPr anchor="t" rtlCol="false" tIns="0" lIns="0" bIns="0" rIns="0">
            <a:spAutoFit/>
          </a:bodyPr>
          <a:lstStyle/>
          <a:p>
            <a:pPr algn="l">
              <a:lnSpc>
                <a:spcPts val="6771"/>
              </a:lnSpc>
            </a:pPr>
            <a:r>
              <a:rPr lang="en-US" sz="7204" spc="-461" b="true">
                <a:solidFill>
                  <a:srgbClr val="212938"/>
                </a:solidFill>
                <a:latin typeface="Poppins Semi-Bold"/>
                <a:ea typeface="Poppins Semi-Bold"/>
                <a:cs typeface="Poppins Semi-Bold"/>
                <a:sym typeface="Poppins Semi-Bold"/>
              </a:rPr>
              <a:t>Premium Abonelikler:</a:t>
            </a:r>
          </a:p>
        </p:txBody>
      </p:sp>
      <p:grpSp>
        <p:nvGrpSpPr>
          <p:cNvPr name="Group 3" id="3"/>
          <p:cNvGrpSpPr/>
          <p:nvPr/>
        </p:nvGrpSpPr>
        <p:grpSpPr>
          <a:xfrm rot="0">
            <a:off x="7518422" y="-2448754"/>
            <a:ext cx="8029323" cy="8029323"/>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35B120">
                  <a:alpha val="49804"/>
                </a:srgbClr>
              </a:solidFill>
              <a:prstDash val="solid"/>
              <a:miter/>
            </a:ln>
          </p:spPr>
        </p:sp>
        <p:sp>
          <p:nvSpPr>
            <p:cNvPr name="TextBox 5" id="5"/>
            <p:cNvSpPr txBox="true"/>
            <p:nvPr/>
          </p:nvSpPr>
          <p:spPr>
            <a:xfrm>
              <a:off x="76200" y="9525"/>
              <a:ext cx="660400" cy="727075"/>
            </a:xfrm>
            <a:prstGeom prst="rect">
              <a:avLst/>
            </a:prstGeom>
          </p:spPr>
          <p:txBody>
            <a:bodyPr anchor="ctr" rtlCol="false" tIns="50800" lIns="50800" bIns="50800" rIns="50800"/>
            <a:lstStyle/>
            <a:p>
              <a:pPr algn="ctr">
                <a:lnSpc>
                  <a:spcPts val="3499"/>
                </a:lnSpc>
              </a:pPr>
            </a:p>
          </p:txBody>
        </p:sp>
      </p:grpSp>
      <p:sp>
        <p:nvSpPr>
          <p:cNvPr name="TextBox 6" id="6"/>
          <p:cNvSpPr txBox="true"/>
          <p:nvPr/>
        </p:nvSpPr>
        <p:spPr>
          <a:xfrm rot="0">
            <a:off x="1028700" y="3966912"/>
            <a:ext cx="8493371" cy="2286635"/>
          </a:xfrm>
          <a:prstGeom prst="rect">
            <a:avLst/>
          </a:prstGeom>
        </p:spPr>
        <p:txBody>
          <a:bodyPr anchor="t" rtlCol="false" tIns="0" lIns="0" bIns="0" rIns="0">
            <a:spAutoFit/>
          </a:bodyPr>
          <a:lstStyle/>
          <a:p>
            <a:pPr algn="l">
              <a:lnSpc>
                <a:spcPts val="3639"/>
              </a:lnSpc>
              <a:spcBef>
                <a:spcPct val="0"/>
              </a:spcBef>
            </a:pPr>
            <a:r>
              <a:rPr lang="en-US" sz="2599" spc="-103">
                <a:solidFill>
                  <a:srgbClr val="212938"/>
                </a:solidFill>
                <a:latin typeface="Poppins"/>
                <a:ea typeface="Poppins"/>
                <a:cs typeface="Poppins"/>
                <a:sym typeface="Poppins"/>
              </a:rPr>
              <a:t>Soru başına ödeme hizmetlerinin yanı sıra, büyük ölçekli çiftçilik faaliyetleri yürütenler veya sürekli desteğe ihtiyaç duyanlar gibi daha ileri düzey ihtiyaçları olan çiftçiler için premium abonelik paketleri sunmayı planlıyoruz.</a:t>
            </a:r>
          </a:p>
        </p:txBody>
      </p:sp>
      <p:grpSp>
        <p:nvGrpSpPr>
          <p:cNvPr name="Group 7" id="7"/>
          <p:cNvGrpSpPr/>
          <p:nvPr/>
        </p:nvGrpSpPr>
        <p:grpSpPr>
          <a:xfrm rot="0">
            <a:off x="1028700" y="6869564"/>
            <a:ext cx="4488148" cy="2388736"/>
            <a:chOff x="0" y="0"/>
            <a:chExt cx="1269462" cy="675648"/>
          </a:xfrm>
        </p:grpSpPr>
        <p:sp>
          <p:nvSpPr>
            <p:cNvPr name="Freeform 8" id="8"/>
            <p:cNvSpPr/>
            <p:nvPr/>
          </p:nvSpPr>
          <p:spPr>
            <a:xfrm flipH="false" flipV="false" rot="0">
              <a:off x="0" y="0"/>
              <a:ext cx="1269462" cy="675648"/>
            </a:xfrm>
            <a:custGeom>
              <a:avLst/>
              <a:gdLst/>
              <a:ahLst/>
              <a:cxnLst/>
              <a:rect r="r" b="b" t="t" l="l"/>
              <a:pathLst>
                <a:path h="675648" w="1269462">
                  <a:moveTo>
                    <a:pt x="62099" y="0"/>
                  </a:moveTo>
                  <a:lnTo>
                    <a:pt x="1207363" y="0"/>
                  </a:lnTo>
                  <a:cubicBezTo>
                    <a:pt x="1241659" y="0"/>
                    <a:pt x="1269462" y="27803"/>
                    <a:pt x="1269462" y="62099"/>
                  </a:cubicBezTo>
                  <a:lnTo>
                    <a:pt x="1269462" y="613549"/>
                  </a:lnTo>
                  <a:cubicBezTo>
                    <a:pt x="1269462" y="647846"/>
                    <a:pt x="1241659" y="675648"/>
                    <a:pt x="1207363" y="675648"/>
                  </a:cubicBezTo>
                  <a:lnTo>
                    <a:pt x="62099" y="675648"/>
                  </a:lnTo>
                  <a:cubicBezTo>
                    <a:pt x="27803" y="675648"/>
                    <a:pt x="0" y="647846"/>
                    <a:pt x="0" y="613549"/>
                  </a:cubicBezTo>
                  <a:lnTo>
                    <a:pt x="0" y="62099"/>
                  </a:lnTo>
                  <a:cubicBezTo>
                    <a:pt x="0" y="27803"/>
                    <a:pt x="27803" y="0"/>
                    <a:pt x="62099" y="0"/>
                  </a:cubicBezTo>
                  <a:close/>
                </a:path>
              </a:pathLst>
            </a:custGeom>
            <a:solidFill>
              <a:srgbClr val="212938"/>
            </a:solidFill>
          </p:spPr>
        </p:sp>
        <p:sp>
          <p:nvSpPr>
            <p:cNvPr name="TextBox 9" id="9"/>
            <p:cNvSpPr txBox="true"/>
            <p:nvPr/>
          </p:nvSpPr>
          <p:spPr>
            <a:xfrm>
              <a:off x="0" y="-57150"/>
              <a:ext cx="1269462" cy="732798"/>
            </a:xfrm>
            <a:prstGeom prst="rect">
              <a:avLst/>
            </a:prstGeom>
          </p:spPr>
          <p:txBody>
            <a:bodyPr anchor="ctr" rtlCol="false" tIns="50800" lIns="50800" bIns="50800" rIns="50800"/>
            <a:lstStyle/>
            <a:p>
              <a:pPr algn="ctr">
                <a:lnSpc>
                  <a:spcPts val="3220"/>
                </a:lnSpc>
              </a:pPr>
            </a:p>
          </p:txBody>
        </p:sp>
      </p:grpSp>
      <p:sp>
        <p:nvSpPr>
          <p:cNvPr name="TextBox 10" id="10"/>
          <p:cNvSpPr txBox="true"/>
          <p:nvPr/>
        </p:nvSpPr>
        <p:spPr>
          <a:xfrm rot="0">
            <a:off x="1448920" y="7101422"/>
            <a:ext cx="3795978" cy="1976667"/>
          </a:xfrm>
          <a:prstGeom prst="rect">
            <a:avLst/>
          </a:prstGeom>
        </p:spPr>
        <p:txBody>
          <a:bodyPr anchor="t" rtlCol="false" tIns="0" lIns="0" bIns="0" rIns="0">
            <a:spAutoFit/>
          </a:bodyPr>
          <a:lstStyle/>
          <a:p>
            <a:pPr algn="l">
              <a:lnSpc>
                <a:spcPts val="2619"/>
              </a:lnSpc>
            </a:pPr>
            <a:r>
              <a:rPr lang="en-US" sz="2402" spc="-153">
                <a:solidFill>
                  <a:srgbClr val="F9FBFF"/>
                </a:solidFill>
                <a:latin typeface="Poppins"/>
                <a:ea typeface="Poppins"/>
                <a:cs typeface="Poppins"/>
                <a:sym typeface="Poppins"/>
              </a:rPr>
              <a:t>Premium kullanıcılar, öncelikli danışmanlık, sürekli ürün sağlığı takibi ve gelişmiş analizlere erişim gibi avantajlardan yararlanacak.</a:t>
            </a:r>
          </a:p>
        </p:txBody>
      </p:sp>
      <p:grpSp>
        <p:nvGrpSpPr>
          <p:cNvPr name="Group 11" id="11"/>
          <p:cNvGrpSpPr/>
          <p:nvPr/>
        </p:nvGrpSpPr>
        <p:grpSpPr>
          <a:xfrm rot="0">
            <a:off x="5651176" y="6869564"/>
            <a:ext cx="4488148" cy="2388736"/>
            <a:chOff x="0" y="0"/>
            <a:chExt cx="1269462" cy="675648"/>
          </a:xfrm>
        </p:grpSpPr>
        <p:sp>
          <p:nvSpPr>
            <p:cNvPr name="Freeform 12" id="12"/>
            <p:cNvSpPr/>
            <p:nvPr/>
          </p:nvSpPr>
          <p:spPr>
            <a:xfrm flipH="false" flipV="false" rot="0">
              <a:off x="0" y="0"/>
              <a:ext cx="1269462" cy="675648"/>
            </a:xfrm>
            <a:custGeom>
              <a:avLst/>
              <a:gdLst/>
              <a:ahLst/>
              <a:cxnLst/>
              <a:rect r="r" b="b" t="t" l="l"/>
              <a:pathLst>
                <a:path h="675648" w="1269462">
                  <a:moveTo>
                    <a:pt x="62099" y="0"/>
                  </a:moveTo>
                  <a:lnTo>
                    <a:pt x="1207363" y="0"/>
                  </a:lnTo>
                  <a:cubicBezTo>
                    <a:pt x="1241659" y="0"/>
                    <a:pt x="1269462" y="27803"/>
                    <a:pt x="1269462" y="62099"/>
                  </a:cubicBezTo>
                  <a:lnTo>
                    <a:pt x="1269462" y="613549"/>
                  </a:lnTo>
                  <a:cubicBezTo>
                    <a:pt x="1269462" y="647846"/>
                    <a:pt x="1241659" y="675648"/>
                    <a:pt x="1207363" y="675648"/>
                  </a:cubicBezTo>
                  <a:lnTo>
                    <a:pt x="62099" y="675648"/>
                  </a:lnTo>
                  <a:cubicBezTo>
                    <a:pt x="27803" y="675648"/>
                    <a:pt x="0" y="647846"/>
                    <a:pt x="0" y="613549"/>
                  </a:cubicBezTo>
                  <a:lnTo>
                    <a:pt x="0" y="62099"/>
                  </a:lnTo>
                  <a:cubicBezTo>
                    <a:pt x="0" y="27803"/>
                    <a:pt x="27803" y="0"/>
                    <a:pt x="62099" y="0"/>
                  </a:cubicBezTo>
                  <a:close/>
                </a:path>
              </a:pathLst>
            </a:custGeom>
            <a:solidFill>
              <a:srgbClr val="35B120"/>
            </a:solidFill>
          </p:spPr>
        </p:sp>
        <p:sp>
          <p:nvSpPr>
            <p:cNvPr name="TextBox 13" id="13"/>
            <p:cNvSpPr txBox="true"/>
            <p:nvPr/>
          </p:nvSpPr>
          <p:spPr>
            <a:xfrm>
              <a:off x="0" y="-57150"/>
              <a:ext cx="1269462" cy="732798"/>
            </a:xfrm>
            <a:prstGeom prst="rect">
              <a:avLst/>
            </a:prstGeom>
          </p:spPr>
          <p:txBody>
            <a:bodyPr anchor="ctr" rtlCol="false" tIns="50800" lIns="50800" bIns="50800" rIns="50800"/>
            <a:lstStyle/>
            <a:p>
              <a:pPr algn="ctr">
                <a:lnSpc>
                  <a:spcPts val="3220"/>
                </a:lnSpc>
              </a:pPr>
            </a:p>
          </p:txBody>
        </p:sp>
      </p:grpSp>
      <p:sp>
        <p:nvSpPr>
          <p:cNvPr name="TextBox 14" id="14"/>
          <p:cNvSpPr txBox="true"/>
          <p:nvPr/>
        </p:nvSpPr>
        <p:spPr>
          <a:xfrm rot="0">
            <a:off x="5953799" y="7139145"/>
            <a:ext cx="3759272" cy="1944155"/>
          </a:xfrm>
          <a:prstGeom prst="rect">
            <a:avLst/>
          </a:prstGeom>
        </p:spPr>
        <p:txBody>
          <a:bodyPr anchor="t" rtlCol="false" tIns="0" lIns="0" bIns="0" rIns="0">
            <a:spAutoFit/>
          </a:bodyPr>
          <a:lstStyle/>
          <a:p>
            <a:pPr algn="l">
              <a:lnSpc>
                <a:spcPts val="3055"/>
              </a:lnSpc>
            </a:pPr>
            <a:r>
              <a:rPr lang="en-US" sz="2802" spc="-179">
                <a:solidFill>
                  <a:srgbClr val="F9FBFF"/>
                </a:solidFill>
                <a:latin typeface="Poppins"/>
                <a:ea typeface="Poppins"/>
                <a:cs typeface="Poppins"/>
                <a:sym typeface="Poppins"/>
              </a:rPr>
              <a:t>Öngörülen Etki: Premium aboneliklerin 3. yıla kadar ek </a:t>
            </a:r>
            <a:r>
              <a:rPr lang="en-US" sz="2802" spc="-179" b="true">
                <a:solidFill>
                  <a:srgbClr val="F9FBFF"/>
                </a:solidFill>
                <a:latin typeface="Poppins Bold"/>
                <a:ea typeface="Poppins Bold"/>
                <a:cs typeface="Poppins Bold"/>
                <a:sym typeface="Poppins Bold"/>
              </a:rPr>
              <a:t>5 milyon dolar</a:t>
            </a:r>
            <a:r>
              <a:rPr lang="en-US" sz="2802" spc="-179">
                <a:solidFill>
                  <a:srgbClr val="F9FBFF"/>
                </a:solidFill>
                <a:latin typeface="Poppins"/>
                <a:ea typeface="Poppins"/>
                <a:cs typeface="Poppins"/>
                <a:sym typeface="Poppins"/>
              </a:rPr>
              <a:t> gelir sağlaması bekleniyor.</a:t>
            </a:r>
          </a:p>
        </p:txBody>
      </p:sp>
      <p:sp>
        <p:nvSpPr>
          <p:cNvPr name="Freeform 15" id="15"/>
          <p:cNvSpPr/>
          <p:nvPr/>
        </p:nvSpPr>
        <p:spPr>
          <a:xfrm flipH="false" flipV="false" rot="0">
            <a:off x="1028700" y="732740"/>
            <a:ext cx="840440" cy="840440"/>
          </a:xfrm>
          <a:custGeom>
            <a:avLst/>
            <a:gdLst/>
            <a:ahLst/>
            <a:cxnLst/>
            <a:rect r="r" b="b" t="t" l="l"/>
            <a:pathLst>
              <a:path h="840440" w="840440">
                <a:moveTo>
                  <a:pt x="0" y="0"/>
                </a:moveTo>
                <a:lnTo>
                  <a:pt x="840440" y="0"/>
                </a:lnTo>
                <a:lnTo>
                  <a:pt x="840440" y="840440"/>
                </a:lnTo>
                <a:lnTo>
                  <a:pt x="0" y="840440"/>
                </a:lnTo>
                <a:lnTo>
                  <a:pt x="0" y="0"/>
                </a:lnTo>
                <a:close/>
              </a:path>
            </a:pathLst>
          </a:custGeom>
          <a:blipFill>
            <a:blip r:embed="rId2"/>
            <a:stretch>
              <a:fillRect l="0" t="0" r="0" b="0"/>
            </a:stretch>
          </a:blipFill>
        </p:spPr>
      </p:sp>
      <p:sp>
        <p:nvSpPr>
          <p:cNvPr name="Freeform 16" id="16"/>
          <p:cNvSpPr/>
          <p:nvPr/>
        </p:nvSpPr>
        <p:spPr>
          <a:xfrm flipH="false" flipV="false" rot="0">
            <a:off x="11637422" y="3911575"/>
            <a:ext cx="3124575" cy="3633226"/>
          </a:xfrm>
          <a:custGeom>
            <a:avLst/>
            <a:gdLst/>
            <a:ahLst/>
            <a:cxnLst/>
            <a:rect r="r" b="b" t="t" l="l"/>
            <a:pathLst>
              <a:path h="3633226" w="3124575">
                <a:moveTo>
                  <a:pt x="0" y="0"/>
                </a:moveTo>
                <a:lnTo>
                  <a:pt x="3124574" y="0"/>
                </a:lnTo>
                <a:lnTo>
                  <a:pt x="3124574" y="3633227"/>
                </a:lnTo>
                <a:lnTo>
                  <a:pt x="0" y="363322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7" id="17"/>
          <p:cNvSpPr/>
          <p:nvPr/>
        </p:nvSpPr>
        <p:spPr>
          <a:xfrm flipH="false" flipV="false" rot="0">
            <a:off x="11197959" y="4490624"/>
            <a:ext cx="3120033" cy="3633226"/>
          </a:xfrm>
          <a:custGeom>
            <a:avLst/>
            <a:gdLst/>
            <a:ahLst/>
            <a:cxnLst/>
            <a:rect r="r" b="b" t="t" l="l"/>
            <a:pathLst>
              <a:path h="3633226" w="3120033">
                <a:moveTo>
                  <a:pt x="0" y="0"/>
                </a:moveTo>
                <a:lnTo>
                  <a:pt x="3120034" y="0"/>
                </a:lnTo>
                <a:lnTo>
                  <a:pt x="3120034" y="3633227"/>
                </a:lnTo>
                <a:lnTo>
                  <a:pt x="0" y="363322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8" id="18"/>
          <p:cNvGrpSpPr>
            <a:grpSpLocks noChangeAspect="true"/>
          </p:cNvGrpSpPr>
          <p:nvPr/>
        </p:nvGrpSpPr>
        <p:grpSpPr>
          <a:xfrm rot="0">
            <a:off x="10485169" y="948886"/>
            <a:ext cx="4632828" cy="9166846"/>
            <a:chOff x="0" y="0"/>
            <a:chExt cx="2620010" cy="5184140"/>
          </a:xfrm>
        </p:grpSpPr>
        <p:sp>
          <p:nvSpPr>
            <p:cNvPr name="Freeform 19" id="19"/>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20" id="20"/>
            <p:cNvSpPr/>
            <p:nvPr/>
          </p:nvSpPr>
          <p:spPr>
            <a:xfrm flipH="false" flipV="false" rot="0">
              <a:off x="185420" y="156210"/>
              <a:ext cx="2251710" cy="4876800"/>
            </a:xfrm>
            <a:custGeom>
              <a:avLst/>
              <a:gdLst/>
              <a:ahLst/>
              <a:cxnLst/>
              <a:rect r="r" b="b" t="t" l="l"/>
              <a:pathLst>
                <a:path h="4876800" w="225171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7"/>
              <a:stretch>
                <a:fillRect l="0" t="-20858" r="0" b="0"/>
              </a:stretch>
            </a:blipFill>
          </p:spPr>
        </p:sp>
        <p:sp>
          <p:nvSpPr>
            <p:cNvPr name="Freeform 21" id="21"/>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B5B5B"/>
            </a:solidFill>
          </p:spPr>
        </p:sp>
        <p:sp>
          <p:nvSpPr>
            <p:cNvPr name="Freeform 22" id="22"/>
            <p:cNvSpPr/>
            <p:nvPr/>
          </p:nvSpPr>
          <p:spPr>
            <a:xfrm flipH="false" flipV="false" rot="0">
              <a:off x="1578312" y="187909"/>
              <a:ext cx="66636" cy="63602"/>
            </a:xfrm>
            <a:custGeom>
              <a:avLst/>
              <a:gdLst/>
              <a:ahLst/>
              <a:cxnLst/>
              <a:rect r="r" b="b" t="t" l="l"/>
              <a:pathLst>
                <a:path h="63602" w="66636">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B5B5B"/>
            </a:solidFill>
          </p:spPr>
        </p:sp>
        <p:sp>
          <p:nvSpPr>
            <p:cNvPr name="Freeform 23" id="23"/>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BCEB5"/>
            </a:solidFill>
          </p:spPr>
        </p:sp>
        <p:sp>
          <p:nvSpPr>
            <p:cNvPr name="Freeform 24" id="24"/>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BCEB5"/>
            </a:solidFill>
          </p:spPr>
        </p:sp>
        <p:sp>
          <p:nvSpPr>
            <p:cNvPr name="Freeform 25" id="25"/>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BCEB5"/>
            </a:solidFill>
          </p:spPr>
        </p:sp>
        <p:sp>
          <p:nvSpPr>
            <p:cNvPr name="Freeform 26" id="26"/>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BCEB5"/>
            </a:solidFill>
          </p:spPr>
        </p:sp>
        <p:sp>
          <p:nvSpPr>
            <p:cNvPr name="Freeform 27" id="27"/>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CE9D8"/>
            </a:solidFill>
          </p:spPr>
        </p:sp>
      </p:grpSp>
      <p:grpSp>
        <p:nvGrpSpPr>
          <p:cNvPr name="Group 28" id="28"/>
          <p:cNvGrpSpPr>
            <a:grpSpLocks noChangeAspect="true"/>
          </p:cNvGrpSpPr>
          <p:nvPr/>
        </p:nvGrpSpPr>
        <p:grpSpPr>
          <a:xfrm rot="0">
            <a:off x="15287941" y="135806"/>
            <a:ext cx="4632828" cy="9166846"/>
            <a:chOff x="0" y="0"/>
            <a:chExt cx="2620010" cy="5184140"/>
          </a:xfrm>
        </p:grpSpPr>
        <p:sp>
          <p:nvSpPr>
            <p:cNvPr name="Freeform 29" id="29"/>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30" id="30"/>
            <p:cNvSpPr/>
            <p:nvPr/>
          </p:nvSpPr>
          <p:spPr>
            <a:xfrm flipH="false" flipV="false" rot="0">
              <a:off x="185420" y="156210"/>
              <a:ext cx="2251710" cy="4876800"/>
            </a:xfrm>
            <a:custGeom>
              <a:avLst/>
              <a:gdLst/>
              <a:ahLst/>
              <a:cxnLst/>
              <a:rect r="r" b="b" t="t" l="l"/>
              <a:pathLst>
                <a:path h="4876800" w="225171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8"/>
              <a:stretch>
                <a:fillRect l="0" t="-178904" r="0" b="0"/>
              </a:stretch>
            </a:blipFill>
          </p:spPr>
        </p:sp>
        <p:sp>
          <p:nvSpPr>
            <p:cNvPr name="Freeform 31" id="31"/>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B5B5B"/>
            </a:solidFill>
          </p:spPr>
        </p:sp>
        <p:sp>
          <p:nvSpPr>
            <p:cNvPr name="Freeform 32" id="32"/>
            <p:cNvSpPr/>
            <p:nvPr/>
          </p:nvSpPr>
          <p:spPr>
            <a:xfrm flipH="false" flipV="false" rot="0">
              <a:off x="1578312" y="187909"/>
              <a:ext cx="66636" cy="63602"/>
            </a:xfrm>
            <a:custGeom>
              <a:avLst/>
              <a:gdLst/>
              <a:ahLst/>
              <a:cxnLst/>
              <a:rect r="r" b="b" t="t" l="l"/>
              <a:pathLst>
                <a:path h="63602" w="66636">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B5B5B"/>
            </a:solidFill>
          </p:spPr>
        </p:sp>
        <p:sp>
          <p:nvSpPr>
            <p:cNvPr name="Freeform 33" id="33"/>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BCEB5"/>
            </a:solidFill>
          </p:spPr>
        </p:sp>
        <p:sp>
          <p:nvSpPr>
            <p:cNvPr name="Freeform 34" id="34"/>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BCEB5"/>
            </a:solidFill>
          </p:spPr>
        </p:sp>
        <p:sp>
          <p:nvSpPr>
            <p:cNvPr name="Freeform 35" id="35"/>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BCEB5"/>
            </a:solidFill>
          </p:spPr>
        </p:sp>
        <p:sp>
          <p:nvSpPr>
            <p:cNvPr name="Freeform 36" id="36"/>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BCEB5"/>
            </a:solidFill>
          </p:spPr>
        </p:sp>
        <p:sp>
          <p:nvSpPr>
            <p:cNvPr name="Freeform 37" id="37"/>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CE9D8"/>
            </a:solidFill>
          </p:spPr>
        </p:sp>
      </p:grpSp>
      <p:sp>
        <p:nvSpPr>
          <p:cNvPr name="Freeform 38" id="38"/>
          <p:cNvSpPr/>
          <p:nvPr/>
        </p:nvSpPr>
        <p:spPr>
          <a:xfrm flipH="false" flipV="false" rot="0">
            <a:off x="13125877" y="4033734"/>
            <a:ext cx="1516143" cy="3067687"/>
          </a:xfrm>
          <a:custGeom>
            <a:avLst/>
            <a:gdLst/>
            <a:ahLst/>
            <a:cxnLst/>
            <a:rect r="r" b="b" t="t" l="l"/>
            <a:pathLst>
              <a:path h="3067687" w="1516143">
                <a:moveTo>
                  <a:pt x="0" y="0"/>
                </a:moveTo>
                <a:lnTo>
                  <a:pt x="1516142" y="0"/>
                </a:lnTo>
                <a:lnTo>
                  <a:pt x="1516142" y="3067688"/>
                </a:lnTo>
                <a:lnTo>
                  <a:pt x="0" y="3067688"/>
                </a:lnTo>
                <a:lnTo>
                  <a:pt x="0" y="0"/>
                </a:lnTo>
                <a:close/>
              </a:path>
            </a:pathLst>
          </a:custGeom>
          <a:blipFill>
            <a:blip r:embed="rId9"/>
            <a:stretch>
              <a:fillRect l="-19345" t="0" r="-19345" b="0"/>
            </a:stretch>
          </a:blipFill>
        </p:spPr>
      </p:sp>
      <p:sp>
        <p:nvSpPr>
          <p:cNvPr name="Freeform 39" id="39"/>
          <p:cNvSpPr/>
          <p:nvPr/>
        </p:nvSpPr>
        <p:spPr>
          <a:xfrm flipH="false" flipV="false" rot="0">
            <a:off x="11573693" y="4033734"/>
            <a:ext cx="1506453" cy="1498575"/>
          </a:xfrm>
          <a:custGeom>
            <a:avLst/>
            <a:gdLst/>
            <a:ahLst/>
            <a:cxnLst/>
            <a:rect r="r" b="b" t="t" l="l"/>
            <a:pathLst>
              <a:path h="1498575" w="1506453">
                <a:moveTo>
                  <a:pt x="0" y="0"/>
                </a:moveTo>
                <a:lnTo>
                  <a:pt x="1506454" y="0"/>
                </a:lnTo>
                <a:lnTo>
                  <a:pt x="1506454" y="1498576"/>
                </a:lnTo>
                <a:lnTo>
                  <a:pt x="0" y="1498576"/>
                </a:lnTo>
                <a:lnTo>
                  <a:pt x="0" y="0"/>
                </a:lnTo>
                <a:close/>
              </a:path>
            </a:pathLst>
          </a:custGeom>
          <a:blipFill>
            <a:blip r:embed="rId10"/>
            <a:stretch>
              <a:fillRect l="-24514" t="0" r="-24514" b="0"/>
            </a:stretch>
          </a:blipFill>
        </p:spPr>
      </p:sp>
      <p:sp>
        <p:nvSpPr>
          <p:cNvPr name="Freeform 40" id="40"/>
          <p:cNvSpPr/>
          <p:nvPr/>
        </p:nvSpPr>
        <p:spPr>
          <a:xfrm flipH="false" flipV="false" rot="0">
            <a:off x="11573693" y="5602846"/>
            <a:ext cx="1506453" cy="1498575"/>
          </a:xfrm>
          <a:custGeom>
            <a:avLst/>
            <a:gdLst/>
            <a:ahLst/>
            <a:cxnLst/>
            <a:rect r="r" b="b" t="t" l="l"/>
            <a:pathLst>
              <a:path h="1498575" w="1506453">
                <a:moveTo>
                  <a:pt x="0" y="0"/>
                </a:moveTo>
                <a:lnTo>
                  <a:pt x="1506454" y="0"/>
                </a:lnTo>
                <a:lnTo>
                  <a:pt x="1506454" y="1498576"/>
                </a:lnTo>
                <a:lnTo>
                  <a:pt x="0" y="1498576"/>
                </a:lnTo>
                <a:lnTo>
                  <a:pt x="0" y="0"/>
                </a:lnTo>
                <a:close/>
              </a:path>
            </a:pathLst>
          </a:custGeom>
          <a:blipFill>
            <a:blip r:embed="rId11"/>
            <a:stretch>
              <a:fillRect l="-16398" t="0" r="-16398"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9FBFF"/>
        </a:solidFill>
      </p:bgPr>
    </p:bg>
    <p:spTree>
      <p:nvGrpSpPr>
        <p:cNvPr id="1" name=""/>
        <p:cNvGrpSpPr/>
        <p:nvPr/>
      </p:nvGrpSpPr>
      <p:grpSpPr>
        <a:xfrm>
          <a:off x="0" y="0"/>
          <a:ext cx="0" cy="0"/>
          <a:chOff x="0" y="0"/>
          <a:chExt cx="0" cy="0"/>
        </a:xfrm>
      </p:grpSpPr>
      <p:grpSp>
        <p:nvGrpSpPr>
          <p:cNvPr name="Group 2" id="2"/>
          <p:cNvGrpSpPr/>
          <p:nvPr/>
        </p:nvGrpSpPr>
        <p:grpSpPr>
          <a:xfrm rot="0">
            <a:off x="-2216760" y="-1655028"/>
            <a:ext cx="8029323" cy="8029323"/>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35B120">
                  <a:alpha val="49804"/>
                </a:srgbClr>
              </a:solidFill>
              <a:prstDash val="solid"/>
              <a:miter/>
            </a:ln>
          </p:spPr>
        </p:sp>
        <p:sp>
          <p:nvSpPr>
            <p:cNvPr name="TextBox 4" id="4"/>
            <p:cNvSpPr txBox="true"/>
            <p:nvPr/>
          </p:nvSpPr>
          <p:spPr>
            <a:xfrm>
              <a:off x="76200" y="9525"/>
              <a:ext cx="660400" cy="727075"/>
            </a:xfrm>
            <a:prstGeom prst="rect">
              <a:avLst/>
            </a:prstGeom>
          </p:spPr>
          <p:txBody>
            <a:bodyPr anchor="ctr" rtlCol="false" tIns="50800" lIns="50800" bIns="50800" rIns="50800"/>
            <a:lstStyle/>
            <a:p>
              <a:pPr algn="ctr">
                <a:lnSpc>
                  <a:spcPts val="3499"/>
                </a:lnSpc>
              </a:pPr>
            </a:p>
          </p:txBody>
        </p:sp>
      </p:grpSp>
      <p:grpSp>
        <p:nvGrpSpPr>
          <p:cNvPr name="Group 5" id="5"/>
          <p:cNvGrpSpPr/>
          <p:nvPr/>
        </p:nvGrpSpPr>
        <p:grpSpPr>
          <a:xfrm rot="0">
            <a:off x="11983794" y="3169755"/>
            <a:ext cx="8029323" cy="8029323"/>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35B120">
                  <a:alpha val="49804"/>
                </a:srgbClr>
              </a:solidFill>
              <a:prstDash val="solid"/>
              <a:miter/>
            </a:ln>
          </p:spPr>
        </p:sp>
        <p:sp>
          <p:nvSpPr>
            <p:cNvPr name="TextBox 7" id="7"/>
            <p:cNvSpPr txBox="true"/>
            <p:nvPr/>
          </p:nvSpPr>
          <p:spPr>
            <a:xfrm>
              <a:off x="76200" y="9525"/>
              <a:ext cx="660400" cy="727075"/>
            </a:xfrm>
            <a:prstGeom prst="rect">
              <a:avLst/>
            </a:prstGeom>
          </p:spPr>
          <p:txBody>
            <a:bodyPr anchor="ctr" rtlCol="false" tIns="50800" lIns="50800" bIns="50800" rIns="50800"/>
            <a:lstStyle/>
            <a:p>
              <a:pPr algn="ctr">
                <a:lnSpc>
                  <a:spcPts val="3499"/>
                </a:lnSpc>
              </a:pPr>
            </a:p>
          </p:txBody>
        </p:sp>
      </p:grpSp>
      <p:grpSp>
        <p:nvGrpSpPr>
          <p:cNvPr name="Group 8" id="8"/>
          <p:cNvGrpSpPr/>
          <p:nvPr/>
        </p:nvGrpSpPr>
        <p:grpSpPr>
          <a:xfrm rot="-182436">
            <a:off x="6860426" y="3608677"/>
            <a:ext cx="4567147" cy="876709"/>
            <a:chOff x="0" y="0"/>
            <a:chExt cx="1202870" cy="230903"/>
          </a:xfrm>
        </p:grpSpPr>
        <p:sp>
          <p:nvSpPr>
            <p:cNvPr name="Freeform 9" id="9"/>
            <p:cNvSpPr/>
            <p:nvPr/>
          </p:nvSpPr>
          <p:spPr>
            <a:xfrm flipH="false" flipV="false" rot="0">
              <a:off x="0" y="0"/>
              <a:ext cx="1202870" cy="230903"/>
            </a:xfrm>
            <a:custGeom>
              <a:avLst/>
              <a:gdLst/>
              <a:ahLst/>
              <a:cxnLst/>
              <a:rect r="r" b="b" t="t" l="l"/>
              <a:pathLst>
                <a:path h="230903" w="1202870">
                  <a:moveTo>
                    <a:pt x="115451" y="0"/>
                  </a:moveTo>
                  <a:lnTo>
                    <a:pt x="1087419" y="0"/>
                  </a:lnTo>
                  <a:cubicBezTo>
                    <a:pt x="1151181" y="0"/>
                    <a:pt x="1202870" y="51689"/>
                    <a:pt x="1202870" y="115451"/>
                  </a:cubicBezTo>
                  <a:lnTo>
                    <a:pt x="1202870" y="115451"/>
                  </a:lnTo>
                  <a:cubicBezTo>
                    <a:pt x="1202870" y="146071"/>
                    <a:pt x="1190706" y="175437"/>
                    <a:pt x="1169055" y="197088"/>
                  </a:cubicBezTo>
                  <a:cubicBezTo>
                    <a:pt x="1147404" y="218739"/>
                    <a:pt x="1118038" y="230903"/>
                    <a:pt x="1087419" y="230903"/>
                  </a:cubicBezTo>
                  <a:lnTo>
                    <a:pt x="115451" y="230903"/>
                  </a:lnTo>
                  <a:cubicBezTo>
                    <a:pt x="51689" y="230903"/>
                    <a:pt x="0" y="179213"/>
                    <a:pt x="0" y="115451"/>
                  </a:cubicBezTo>
                  <a:lnTo>
                    <a:pt x="0" y="115451"/>
                  </a:lnTo>
                  <a:cubicBezTo>
                    <a:pt x="0" y="51689"/>
                    <a:pt x="51689" y="0"/>
                    <a:pt x="115451" y="0"/>
                  </a:cubicBezTo>
                  <a:close/>
                </a:path>
              </a:pathLst>
            </a:custGeom>
            <a:solidFill>
              <a:srgbClr val="9BF035"/>
            </a:solidFill>
          </p:spPr>
        </p:sp>
        <p:sp>
          <p:nvSpPr>
            <p:cNvPr name="TextBox 10" id="10"/>
            <p:cNvSpPr txBox="true"/>
            <p:nvPr/>
          </p:nvSpPr>
          <p:spPr>
            <a:xfrm>
              <a:off x="0" y="-38100"/>
              <a:ext cx="1202870" cy="269003"/>
            </a:xfrm>
            <a:prstGeom prst="rect">
              <a:avLst/>
            </a:prstGeom>
          </p:spPr>
          <p:txBody>
            <a:bodyPr anchor="ctr" rtlCol="false" tIns="50800" lIns="50800" bIns="50800" rIns="50800"/>
            <a:lstStyle/>
            <a:p>
              <a:pPr algn="ctr">
                <a:lnSpc>
                  <a:spcPts val="2659"/>
                </a:lnSpc>
                <a:spcBef>
                  <a:spcPct val="0"/>
                </a:spcBef>
              </a:pPr>
            </a:p>
          </p:txBody>
        </p:sp>
      </p:grpSp>
      <p:grpSp>
        <p:nvGrpSpPr>
          <p:cNvPr name="Group 11" id="11"/>
          <p:cNvGrpSpPr/>
          <p:nvPr/>
        </p:nvGrpSpPr>
        <p:grpSpPr>
          <a:xfrm rot="0">
            <a:off x="1028700" y="5491955"/>
            <a:ext cx="3977739" cy="3766345"/>
            <a:chOff x="0" y="0"/>
            <a:chExt cx="1356655" cy="1284557"/>
          </a:xfrm>
        </p:grpSpPr>
        <p:sp>
          <p:nvSpPr>
            <p:cNvPr name="Freeform 12" id="12"/>
            <p:cNvSpPr/>
            <p:nvPr/>
          </p:nvSpPr>
          <p:spPr>
            <a:xfrm flipH="false" flipV="false" rot="0">
              <a:off x="0" y="0"/>
              <a:ext cx="1356655" cy="1284557"/>
            </a:xfrm>
            <a:custGeom>
              <a:avLst/>
              <a:gdLst/>
              <a:ahLst/>
              <a:cxnLst/>
              <a:rect r="r" b="b" t="t" l="l"/>
              <a:pathLst>
                <a:path h="1284557" w="1356655">
                  <a:moveTo>
                    <a:pt x="89530" y="0"/>
                  </a:moveTo>
                  <a:lnTo>
                    <a:pt x="1267124" y="0"/>
                  </a:lnTo>
                  <a:cubicBezTo>
                    <a:pt x="1290869" y="0"/>
                    <a:pt x="1313642" y="9433"/>
                    <a:pt x="1330432" y="26223"/>
                  </a:cubicBezTo>
                  <a:cubicBezTo>
                    <a:pt x="1347222" y="43013"/>
                    <a:pt x="1356655" y="65785"/>
                    <a:pt x="1356655" y="89530"/>
                  </a:cubicBezTo>
                  <a:lnTo>
                    <a:pt x="1356655" y="1195026"/>
                  </a:lnTo>
                  <a:cubicBezTo>
                    <a:pt x="1356655" y="1218771"/>
                    <a:pt x="1347222" y="1241544"/>
                    <a:pt x="1330432" y="1258334"/>
                  </a:cubicBezTo>
                  <a:cubicBezTo>
                    <a:pt x="1313642" y="1275124"/>
                    <a:pt x="1290869" y="1284557"/>
                    <a:pt x="1267124" y="1284557"/>
                  </a:cubicBezTo>
                  <a:lnTo>
                    <a:pt x="89530" y="1284557"/>
                  </a:lnTo>
                  <a:cubicBezTo>
                    <a:pt x="65785" y="1284557"/>
                    <a:pt x="43013" y="1275124"/>
                    <a:pt x="26223" y="1258334"/>
                  </a:cubicBezTo>
                  <a:cubicBezTo>
                    <a:pt x="9433" y="1241544"/>
                    <a:pt x="0" y="1218771"/>
                    <a:pt x="0" y="1195026"/>
                  </a:cubicBezTo>
                  <a:lnTo>
                    <a:pt x="0" y="89530"/>
                  </a:lnTo>
                  <a:cubicBezTo>
                    <a:pt x="0" y="65785"/>
                    <a:pt x="9433" y="43013"/>
                    <a:pt x="26223" y="26223"/>
                  </a:cubicBezTo>
                  <a:cubicBezTo>
                    <a:pt x="43013" y="9433"/>
                    <a:pt x="65785" y="0"/>
                    <a:pt x="89530" y="0"/>
                  </a:cubicBezTo>
                  <a:close/>
                </a:path>
              </a:pathLst>
            </a:custGeom>
            <a:solidFill>
              <a:srgbClr val="F9FBFF"/>
            </a:solidFill>
            <a:ln w="19050" cap="rnd">
              <a:solidFill>
                <a:srgbClr val="DCDCDC"/>
              </a:solidFill>
              <a:prstDash val="solid"/>
              <a:round/>
            </a:ln>
          </p:spPr>
        </p:sp>
        <p:sp>
          <p:nvSpPr>
            <p:cNvPr name="TextBox 13" id="13"/>
            <p:cNvSpPr txBox="true"/>
            <p:nvPr/>
          </p:nvSpPr>
          <p:spPr>
            <a:xfrm>
              <a:off x="0" y="-57150"/>
              <a:ext cx="1356655" cy="1341707"/>
            </a:xfrm>
            <a:prstGeom prst="rect">
              <a:avLst/>
            </a:prstGeom>
          </p:spPr>
          <p:txBody>
            <a:bodyPr anchor="ctr" rtlCol="false" tIns="50800" lIns="50800" bIns="50800" rIns="50800"/>
            <a:lstStyle/>
            <a:p>
              <a:pPr algn="ctr">
                <a:lnSpc>
                  <a:spcPts val="3220"/>
                </a:lnSpc>
              </a:pPr>
            </a:p>
          </p:txBody>
        </p:sp>
      </p:grpSp>
      <p:grpSp>
        <p:nvGrpSpPr>
          <p:cNvPr name="Group 14" id="14"/>
          <p:cNvGrpSpPr/>
          <p:nvPr/>
        </p:nvGrpSpPr>
        <p:grpSpPr>
          <a:xfrm rot="0">
            <a:off x="5123768" y="5491955"/>
            <a:ext cx="3977739" cy="3766345"/>
            <a:chOff x="0" y="0"/>
            <a:chExt cx="1356655" cy="1284557"/>
          </a:xfrm>
        </p:grpSpPr>
        <p:sp>
          <p:nvSpPr>
            <p:cNvPr name="Freeform 15" id="15"/>
            <p:cNvSpPr/>
            <p:nvPr/>
          </p:nvSpPr>
          <p:spPr>
            <a:xfrm flipH="false" flipV="false" rot="0">
              <a:off x="0" y="0"/>
              <a:ext cx="1356655" cy="1284557"/>
            </a:xfrm>
            <a:custGeom>
              <a:avLst/>
              <a:gdLst/>
              <a:ahLst/>
              <a:cxnLst/>
              <a:rect r="r" b="b" t="t" l="l"/>
              <a:pathLst>
                <a:path h="1284557" w="1356655">
                  <a:moveTo>
                    <a:pt x="89530" y="0"/>
                  </a:moveTo>
                  <a:lnTo>
                    <a:pt x="1267124" y="0"/>
                  </a:lnTo>
                  <a:cubicBezTo>
                    <a:pt x="1290869" y="0"/>
                    <a:pt x="1313642" y="9433"/>
                    <a:pt x="1330432" y="26223"/>
                  </a:cubicBezTo>
                  <a:cubicBezTo>
                    <a:pt x="1347222" y="43013"/>
                    <a:pt x="1356655" y="65785"/>
                    <a:pt x="1356655" y="89530"/>
                  </a:cubicBezTo>
                  <a:lnTo>
                    <a:pt x="1356655" y="1195026"/>
                  </a:lnTo>
                  <a:cubicBezTo>
                    <a:pt x="1356655" y="1218771"/>
                    <a:pt x="1347222" y="1241544"/>
                    <a:pt x="1330432" y="1258334"/>
                  </a:cubicBezTo>
                  <a:cubicBezTo>
                    <a:pt x="1313642" y="1275124"/>
                    <a:pt x="1290869" y="1284557"/>
                    <a:pt x="1267124" y="1284557"/>
                  </a:cubicBezTo>
                  <a:lnTo>
                    <a:pt x="89530" y="1284557"/>
                  </a:lnTo>
                  <a:cubicBezTo>
                    <a:pt x="65785" y="1284557"/>
                    <a:pt x="43013" y="1275124"/>
                    <a:pt x="26223" y="1258334"/>
                  </a:cubicBezTo>
                  <a:cubicBezTo>
                    <a:pt x="9433" y="1241544"/>
                    <a:pt x="0" y="1218771"/>
                    <a:pt x="0" y="1195026"/>
                  </a:cubicBezTo>
                  <a:lnTo>
                    <a:pt x="0" y="89530"/>
                  </a:lnTo>
                  <a:cubicBezTo>
                    <a:pt x="0" y="65785"/>
                    <a:pt x="9433" y="43013"/>
                    <a:pt x="26223" y="26223"/>
                  </a:cubicBezTo>
                  <a:cubicBezTo>
                    <a:pt x="43013" y="9433"/>
                    <a:pt x="65785" y="0"/>
                    <a:pt x="89530" y="0"/>
                  </a:cubicBezTo>
                  <a:close/>
                </a:path>
              </a:pathLst>
            </a:custGeom>
            <a:solidFill>
              <a:srgbClr val="087207"/>
            </a:solidFill>
          </p:spPr>
        </p:sp>
        <p:sp>
          <p:nvSpPr>
            <p:cNvPr name="TextBox 16" id="16"/>
            <p:cNvSpPr txBox="true"/>
            <p:nvPr/>
          </p:nvSpPr>
          <p:spPr>
            <a:xfrm>
              <a:off x="0" y="-57150"/>
              <a:ext cx="1356655" cy="1341707"/>
            </a:xfrm>
            <a:prstGeom prst="rect">
              <a:avLst/>
            </a:prstGeom>
          </p:spPr>
          <p:txBody>
            <a:bodyPr anchor="ctr" rtlCol="false" tIns="50800" lIns="50800" bIns="50800" rIns="50800"/>
            <a:lstStyle/>
            <a:p>
              <a:pPr algn="ctr">
                <a:lnSpc>
                  <a:spcPts val="3220"/>
                </a:lnSpc>
              </a:pPr>
            </a:p>
          </p:txBody>
        </p:sp>
      </p:grpSp>
      <p:grpSp>
        <p:nvGrpSpPr>
          <p:cNvPr name="Group 17" id="17"/>
          <p:cNvGrpSpPr/>
          <p:nvPr/>
        </p:nvGrpSpPr>
        <p:grpSpPr>
          <a:xfrm rot="0">
            <a:off x="9186493" y="5491955"/>
            <a:ext cx="3977739" cy="3766345"/>
            <a:chOff x="0" y="0"/>
            <a:chExt cx="1356655" cy="1284557"/>
          </a:xfrm>
        </p:grpSpPr>
        <p:sp>
          <p:nvSpPr>
            <p:cNvPr name="Freeform 18" id="18"/>
            <p:cNvSpPr/>
            <p:nvPr/>
          </p:nvSpPr>
          <p:spPr>
            <a:xfrm flipH="false" flipV="false" rot="0">
              <a:off x="0" y="0"/>
              <a:ext cx="1356655" cy="1284557"/>
            </a:xfrm>
            <a:custGeom>
              <a:avLst/>
              <a:gdLst/>
              <a:ahLst/>
              <a:cxnLst/>
              <a:rect r="r" b="b" t="t" l="l"/>
              <a:pathLst>
                <a:path h="1284557" w="1356655">
                  <a:moveTo>
                    <a:pt x="89530" y="0"/>
                  </a:moveTo>
                  <a:lnTo>
                    <a:pt x="1267124" y="0"/>
                  </a:lnTo>
                  <a:cubicBezTo>
                    <a:pt x="1290869" y="0"/>
                    <a:pt x="1313642" y="9433"/>
                    <a:pt x="1330432" y="26223"/>
                  </a:cubicBezTo>
                  <a:cubicBezTo>
                    <a:pt x="1347222" y="43013"/>
                    <a:pt x="1356655" y="65785"/>
                    <a:pt x="1356655" y="89530"/>
                  </a:cubicBezTo>
                  <a:lnTo>
                    <a:pt x="1356655" y="1195026"/>
                  </a:lnTo>
                  <a:cubicBezTo>
                    <a:pt x="1356655" y="1218771"/>
                    <a:pt x="1347222" y="1241544"/>
                    <a:pt x="1330432" y="1258334"/>
                  </a:cubicBezTo>
                  <a:cubicBezTo>
                    <a:pt x="1313642" y="1275124"/>
                    <a:pt x="1290869" y="1284557"/>
                    <a:pt x="1267124" y="1284557"/>
                  </a:cubicBezTo>
                  <a:lnTo>
                    <a:pt x="89530" y="1284557"/>
                  </a:lnTo>
                  <a:cubicBezTo>
                    <a:pt x="65785" y="1284557"/>
                    <a:pt x="43013" y="1275124"/>
                    <a:pt x="26223" y="1258334"/>
                  </a:cubicBezTo>
                  <a:cubicBezTo>
                    <a:pt x="9433" y="1241544"/>
                    <a:pt x="0" y="1218771"/>
                    <a:pt x="0" y="1195026"/>
                  </a:cubicBezTo>
                  <a:lnTo>
                    <a:pt x="0" y="89530"/>
                  </a:lnTo>
                  <a:cubicBezTo>
                    <a:pt x="0" y="65785"/>
                    <a:pt x="9433" y="43013"/>
                    <a:pt x="26223" y="26223"/>
                  </a:cubicBezTo>
                  <a:cubicBezTo>
                    <a:pt x="43013" y="9433"/>
                    <a:pt x="65785" y="0"/>
                    <a:pt x="89530" y="0"/>
                  </a:cubicBezTo>
                  <a:close/>
                </a:path>
              </a:pathLst>
            </a:custGeom>
            <a:solidFill>
              <a:srgbClr val="F9FBFF"/>
            </a:solidFill>
            <a:ln w="19050" cap="rnd">
              <a:solidFill>
                <a:srgbClr val="DCDCDC"/>
              </a:solidFill>
              <a:prstDash val="solid"/>
              <a:round/>
            </a:ln>
          </p:spPr>
        </p:sp>
        <p:sp>
          <p:nvSpPr>
            <p:cNvPr name="TextBox 19" id="19"/>
            <p:cNvSpPr txBox="true"/>
            <p:nvPr/>
          </p:nvSpPr>
          <p:spPr>
            <a:xfrm>
              <a:off x="0" y="-57150"/>
              <a:ext cx="1356655" cy="1341707"/>
            </a:xfrm>
            <a:prstGeom prst="rect">
              <a:avLst/>
            </a:prstGeom>
          </p:spPr>
          <p:txBody>
            <a:bodyPr anchor="ctr" rtlCol="false" tIns="50800" lIns="50800" bIns="50800" rIns="50800"/>
            <a:lstStyle/>
            <a:p>
              <a:pPr algn="ctr">
                <a:lnSpc>
                  <a:spcPts val="3220"/>
                </a:lnSpc>
              </a:pPr>
            </a:p>
          </p:txBody>
        </p:sp>
      </p:grpSp>
      <p:grpSp>
        <p:nvGrpSpPr>
          <p:cNvPr name="Group 20" id="20"/>
          <p:cNvGrpSpPr/>
          <p:nvPr/>
        </p:nvGrpSpPr>
        <p:grpSpPr>
          <a:xfrm rot="0">
            <a:off x="13281561" y="5491955"/>
            <a:ext cx="3977739" cy="3766345"/>
            <a:chOff x="0" y="0"/>
            <a:chExt cx="1356655" cy="1284557"/>
          </a:xfrm>
        </p:grpSpPr>
        <p:sp>
          <p:nvSpPr>
            <p:cNvPr name="Freeform 21" id="21"/>
            <p:cNvSpPr/>
            <p:nvPr/>
          </p:nvSpPr>
          <p:spPr>
            <a:xfrm flipH="false" flipV="false" rot="0">
              <a:off x="0" y="0"/>
              <a:ext cx="1356655" cy="1284557"/>
            </a:xfrm>
            <a:custGeom>
              <a:avLst/>
              <a:gdLst/>
              <a:ahLst/>
              <a:cxnLst/>
              <a:rect r="r" b="b" t="t" l="l"/>
              <a:pathLst>
                <a:path h="1284557" w="1356655">
                  <a:moveTo>
                    <a:pt x="89530" y="0"/>
                  </a:moveTo>
                  <a:lnTo>
                    <a:pt x="1267124" y="0"/>
                  </a:lnTo>
                  <a:cubicBezTo>
                    <a:pt x="1290869" y="0"/>
                    <a:pt x="1313642" y="9433"/>
                    <a:pt x="1330432" y="26223"/>
                  </a:cubicBezTo>
                  <a:cubicBezTo>
                    <a:pt x="1347222" y="43013"/>
                    <a:pt x="1356655" y="65785"/>
                    <a:pt x="1356655" y="89530"/>
                  </a:cubicBezTo>
                  <a:lnTo>
                    <a:pt x="1356655" y="1195026"/>
                  </a:lnTo>
                  <a:cubicBezTo>
                    <a:pt x="1356655" y="1218771"/>
                    <a:pt x="1347222" y="1241544"/>
                    <a:pt x="1330432" y="1258334"/>
                  </a:cubicBezTo>
                  <a:cubicBezTo>
                    <a:pt x="1313642" y="1275124"/>
                    <a:pt x="1290869" y="1284557"/>
                    <a:pt x="1267124" y="1284557"/>
                  </a:cubicBezTo>
                  <a:lnTo>
                    <a:pt x="89530" y="1284557"/>
                  </a:lnTo>
                  <a:cubicBezTo>
                    <a:pt x="65785" y="1284557"/>
                    <a:pt x="43013" y="1275124"/>
                    <a:pt x="26223" y="1258334"/>
                  </a:cubicBezTo>
                  <a:cubicBezTo>
                    <a:pt x="9433" y="1241544"/>
                    <a:pt x="0" y="1218771"/>
                    <a:pt x="0" y="1195026"/>
                  </a:cubicBezTo>
                  <a:lnTo>
                    <a:pt x="0" y="89530"/>
                  </a:lnTo>
                  <a:cubicBezTo>
                    <a:pt x="0" y="65785"/>
                    <a:pt x="9433" y="43013"/>
                    <a:pt x="26223" y="26223"/>
                  </a:cubicBezTo>
                  <a:cubicBezTo>
                    <a:pt x="43013" y="9433"/>
                    <a:pt x="65785" y="0"/>
                    <a:pt x="89530" y="0"/>
                  </a:cubicBezTo>
                  <a:close/>
                </a:path>
              </a:pathLst>
            </a:custGeom>
            <a:solidFill>
              <a:srgbClr val="35B120"/>
            </a:solidFill>
          </p:spPr>
        </p:sp>
        <p:sp>
          <p:nvSpPr>
            <p:cNvPr name="TextBox 22" id="22"/>
            <p:cNvSpPr txBox="true"/>
            <p:nvPr/>
          </p:nvSpPr>
          <p:spPr>
            <a:xfrm>
              <a:off x="0" y="-57150"/>
              <a:ext cx="1356655" cy="1341707"/>
            </a:xfrm>
            <a:prstGeom prst="rect">
              <a:avLst/>
            </a:prstGeom>
          </p:spPr>
          <p:txBody>
            <a:bodyPr anchor="ctr" rtlCol="false" tIns="50800" lIns="50800" bIns="50800" rIns="50800"/>
            <a:lstStyle/>
            <a:p>
              <a:pPr algn="ctr">
                <a:lnSpc>
                  <a:spcPts val="3220"/>
                </a:lnSpc>
              </a:pPr>
            </a:p>
          </p:txBody>
        </p:sp>
      </p:grpSp>
      <p:sp>
        <p:nvSpPr>
          <p:cNvPr name="Freeform 23" id="23"/>
          <p:cNvSpPr/>
          <p:nvPr/>
        </p:nvSpPr>
        <p:spPr>
          <a:xfrm flipH="false" flipV="false" rot="0">
            <a:off x="1317257" y="5887703"/>
            <a:ext cx="419917" cy="419917"/>
          </a:xfrm>
          <a:custGeom>
            <a:avLst/>
            <a:gdLst/>
            <a:ahLst/>
            <a:cxnLst/>
            <a:rect r="r" b="b" t="t" l="l"/>
            <a:pathLst>
              <a:path h="419917" w="419917">
                <a:moveTo>
                  <a:pt x="0" y="0"/>
                </a:moveTo>
                <a:lnTo>
                  <a:pt x="419917" y="0"/>
                </a:lnTo>
                <a:lnTo>
                  <a:pt x="419917" y="419917"/>
                </a:lnTo>
                <a:lnTo>
                  <a:pt x="0" y="41991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4" id="24"/>
          <p:cNvSpPr/>
          <p:nvPr/>
        </p:nvSpPr>
        <p:spPr>
          <a:xfrm flipH="false" flipV="false" rot="0">
            <a:off x="5412326" y="5848053"/>
            <a:ext cx="502934" cy="479673"/>
          </a:xfrm>
          <a:custGeom>
            <a:avLst/>
            <a:gdLst/>
            <a:ahLst/>
            <a:cxnLst/>
            <a:rect r="r" b="b" t="t" l="l"/>
            <a:pathLst>
              <a:path h="479673" w="502934">
                <a:moveTo>
                  <a:pt x="0" y="0"/>
                </a:moveTo>
                <a:lnTo>
                  <a:pt x="502933" y="0"/>
                </a:lnTo>
                <a:lnTo>
                  <a:pt x="502933" y="479673"/>
                </a:lnTo>
                <a:lnTo>
                  <a:pt x="0" y="4796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5" id="25"/>
          <p:cNvSpPr/>
          <p:nvPr/>
        </p:nvSpPr>
        <p:spPr>
          <a:xfrm flipH="false" flipV="false" rot="0">
            <a:off x="9475050" y="5902747"/>
            <a:ext cx="621686" cy="404873"/>
          </a:xfrm>
          <a:custGeom>
            <a:avLst/>
            <a:gdLst/>
            <a:ahLst/>
            <a:cxnLst/>
            <a:rect r="r" b="b" t="t" l="l"/>
            <a:pathLst>
              <a:path h="404873" w="621686">
                <a:moveTo>
                  <a:pt x="0" y="0"/>
                </a:moveTo>
                <a:lnTo>
                  <a:pt x="621686" y="0"/>
                </a:lnTo>
                <a:lnTo>
                  <a:pt x="621686" y="404873"/>
                </a:lnTo>
                <a:lnTo>
                  <a:pt x="0" y="40487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6" id="26"/>
          <p:cNvSpPr txBox="true"/>
          <p:nvPr/>
        </p:nvSpPr>
        <p:spPr>
          <a:xfrm rot="0">
            <a:off x="3563692" y="2446624"/>
            <a:ext cx="11160615" cy="1041541"/>
          </a:xfrm>
          <a:prstGeom prst="rect">
            <a:avLst/>
          </a:prstGeom>
        </p:spPr>
        <p:txBody>
          <a:bodyPr anchor="t" rtlCol="false" tIns="0" lIns="0" bIns="0" rIns="0">
            <a:spAutoFit/>
          </a:bodyPr>
          <a:lstStyle/>
          <a:p>
            <a:pPr algn="ctr">
              <a:lnSpc>
                <a:spcPts val="7144"/>
              </a:lnSpc>
            </a:pPr>
            <a:r>
              <a:rPr lang="en-US" b="true" sz="7600" spc="-486">
                <a:solidFill>
                  <a:srgbClr val="212938"/>
                </a:solidFill>
                <a:latin typeface="Poppins Semi-Bold"/>
                <a:ea typeface="Poppins Semi-Bold"/>
                <a:cs typeface="Poppins Semi-Bold"/>
                <a:sym typeface="Poppins Semi-Bold"/>
              </a:rPr>
              <a:t>Rekabet Avantajı</a:t>
            </a:r>
          </a:p>
        </p:txBody>
      </p:sp>
      <p:sp>
        <p:nvSpPr>
          <p:cNvPr name="TextBox 27" id="27"/>
          <p:cNvSpPr txBox="true"/>
          <p:nvPr/>
        </p:nvSpPr>
        <p:spPr>
          <a:xfrm rot="-182436">
            <a:off x="6994166" y="3793078"/>
            <a:ext cx="4296131" cy="441325"/>
          </a:xfrm>
          <a:prstGeom prst="rect">
            <a:avLst/>
          </a:prstGeom>
        </p:spPr>
        <p:txBody>
          <a:bodyPr anchor="t" rtlCol="false" tIns="0" lIns="0" bIns="0" rIns="0">
            <a:spAutoFit/>
          </a:bodyPr>
          <a:lstStyle/>
          <a:p>
            <a:pPr algn="ctr">
              <a:lnSpc>
                <a:spcPts val="3499"/>
              </a:lnSpc>
              <a:spcBef>
                <a:spcPct val="0"/>
              </a:spcBef>
            </a:pPr>
            <a:r>
              <a:rPr lang="en-US" b="true" sz="2499" spc="-99">
                <a:solidFill>
                  <a:srgbClr val="212938"/>
                </a:solidFill>
                <a:latin typeface="Poppins Bold"/>
                <a:ea typeface="Poppins Bold"/>
                <a:cs typeface="Poppins Bold"/>
                <a:sym typeface="Poppins Bold"/>
              </a:rPr>
              <a:t>Pazarda Öne Çıkmak</a:t>
            </a:r>
          </a:p>
        </p:txBody>
      </p:sp>
      <p:sp>
        <p:nvSpPr>
          <p:cNvPr name="TextBox 28" id="28"/>
          <p:cNvSpPr txBox="true"/>
          <p:nvPr/>
        </p:nvSpPr>
        <p:spPr>
          <a:xfrm rot="0">
            <a:off x="1317257" y="6383820"/>
            <a:ext cx="3400624" cy="305562"/>
          </a:xfrm>
          <a:prstGeom prst="rect">
            <a:avLst/>
          </a:prstGeom>
        </p:spPr>
        <p:txBody>
          <a:bodyPr anchor="t" rtlCol="false" tIns="0" lIns="0" bIns="0" rIns="0">
            <a:spAutoFit/>
          </a:bodyPr>
          <a:lstStyle/>
          <a:p>
            <a:pPr algn="l">
              <a:lnSpc>
                <a:spcPts val="2289"/>
              </a:lnSpc>
            </a:pPr>
            <a:r>
              <a:rPr lang="en-US" sz="2100" spc="-134" b="true">
                <a:solidFill>
                  <a:srgbClr val="212938"/>
                </a:solidFill>
                <a:latin typeface="Poppins Semi-Bold"/>
                <a:ea typeface="Poppins Semi-Bold"/>
                <a:cs typeface="Poppins Semi-Bold"/>
                <a:sym typeface="Poppins Semi-Bold"/>
              </a:rPr>
              <a:t>AI İnsan Uzmanlığı:</a:t>
            </a:r>
          </a:p>
        </p:txBody>
      </p:sp>
      <p:sp>
        <p:nvSpPr>
          <p:cNvPr name="TextBox 29" id="29"/>
          <p:cNvSpPr txBox="true"/>
          <p:nvPr/>
        </p:nvSpPr>
        <p:spPr>
          <a:xfrm rot="0">
            <a:off x="1317257" y="6711580"/>
            <a:ext cx="3400624" cy="2216785"/>
          </a:xfrm>
          <a:prstGeom prst="rect">
            <a:avLst/>
          </a:prstGeom>
        </p:spPr>
        <p:txBody>
          <a:bodyPr anchor="t" rtlCol="false" tIns="0" lIns="0" bIns="0" rIns="0">
            <a:spAutoFit/>
          </a:bodyPr>
          <a:lstStyle/>
          <a:p>
            <a:pPr algn="l">
              <a:lnSpc>
                <a:spcPts val="2239"/>
              </a:lnSpc>
              <a:spcBef>
                <a:spcPct val="0"/>
              </a:spcBef>
            </a:pPr>
            <a:r>
              <a:rPr lang="en-US" sz="1599" spc="-63">
                <a:solidFill>
                  <a:srgbClr val="212938"/>
                </a:solidFill>
                <a:latin typeface="Poppins"/>
                <a:ea typeface="Poppins"/>
                <a:cs typeface="Poppins"/>
                <a:sym typeface="Poppins"/>
              </a:rPr>
              <a:t>Plantix ve FarmLogs gibi rakipler yapay zeka tarafından oluşturulan öneriler sunarken, Healthy Agro Platform gerçek insan uzmanlığına öncelik verir. Ziraat mühendisleri deneyime ve bölgesel anlayışa dayalı eyleme geçirilebilir içgörüler sağlar.</a:t>
            </a:r>
          </a:p>
        </p:txBody>
      </p:sp>
      <p:sp>
        <p:nvSpPr>
          <p:cNvPr name="TextBox 30" id="30"/>
          <p:cNvSpPr txBox="true"/>
          <p:nvPr/>
        </p:nvSpPr>
        <p:spPr>
          <a:xfrm rot="0">
            <a:off x="5412326" y="6383820"/>
            <a:ext cx="3400624" cy="305562"/>
          </a:xfrm>
          <a:prstGeom prst="rect">
            <a:avLst/>
          </a:prstGeom>
        </p:spPr>
        <p:txBody>
          <a:bodyPr anchor="t" rtlCol="false" tIns="0" lIns="0" bIns="0" rIns="0">
            <a:spAutoFit/>
          </a:bodyPr>
          <a:lstStyle/>
          <a:p>
            <a:pPr algn="l">
              <a:lnSpc>
                <a:spcPts val="2289"/>
              </a:lnSpc>
            </a:pPr>
            <a:r>
              <a:rPr lang="en-US" sz="2100" spc="-134" b="true">
                <a:solidFill>
                  <a:srgbClr val="F9FBFF"/>
                </a:solidFill>
                <a:latin typeface="Poppins Semi-Bold"/>
                <a:ea typeface="Poppins Semi-Bold"/>
                <a:cs typeface="Poppins Semi-Bold"/>
                <a:sym typeface="Poppins Semi-Bold"/>
              </a:rPr>
              <a:t>Bölgeler Arası Ölçeklenebilir:</a:t>
            </a:r>
          </a:p>
        </p:txBody>
      </p:sp>
      <p:sp>
        <p:nvSpPr>
          <p:cNvPr name="TextBox 31" id="31"/>
          <p:cNvSpPr txBox="true"/>
          <p:nvPr/>
        </p:nvSpPr>
        <p:spPr>
          <a:xfrm rot="0">
            <a:off x="5412326" y="6702055"/>
            <a:ext cx="3400624" cy="2080895"/>
          </a:xfrm>
          <a:prstGeom prst="rect">
            <a:avLst/>
          </a:prstGeom>
        </p:spPr>
        <p:txBody>
          <a:bodyPr anchor="t" rtlCol="false" tIns="0" lIns="0" bIns="0" rIns="0">
            <a:spAutoFit/>
          </a:bodyPr>
          <a:lstStyle/>
          <a:p>
            <a:pPr algn="l">
              <a:lnSpc>
                <a:spcPts val="2379"/>
              </a:lnSpc>
              <a:spcBef>
                <a:spcPct val="0"/>
              </a:spcBef>
            </a:pPr>
            <a:r>
              <a:rPr lang="en-US" sz="1699" spc="-67">
                <a:solidFill>
                  <a:srgbClr val="F9FBFF"/>
                </a:solidFill>
                <a:latin typeface="Poppins"/>
                <a:ea typeface="Poppins"/>
                <a:cs typeface="Poppins"/>
                <a:sym typeface="Poppins"/>
              </a:rPr>
              <a:t>Çok dilli destek ve küresel bir ziraat mühendisleri ağına erişim sağlayan platform, küresel ölçekte ölçeklenecek ve farklı bölgelerdeki çiftçilere kişiselleştirilmiş tavsiyelerde bulunacak şekilde tasarlanmıştır.</a:t>
            </a:r>
          </a:p>
        </p:txBody>
      </p:sp>
      <p:sp>
        <p:nvSpPr>
          <p:cNvPr name="TextBox 32" id="32"/>
          <p:cNvSpPr txBox="true"/>
          <p:nvPr/>
        </p:nvSpPr>
        <p:spPr>
          <a:xfrm rot="0">
            <a:off x="9475050" y="6383820"/>
            <a:ext cx="3338819" cy="305562"/>
          </a:xfrm>
          <a:prstGeom prst="rect">
            <a:avLst/>
          </a:prstGeom>
        </p:spPr>
        <p:txBody>
          <a:bodyPr anchor="t" rtlCol="false" tIns="0" lIns="0" bIns="0" rIns="0">
            <a:spAutoFit/>
          </a:bodyPr>
          <a:lstStyle/>
          <a:p>
            <a:pPr algn="l">
              <a:lnSpc>
                <a:spcPts val="2289"/>
              </a:lnSpc>
            </a:pPr>
            <a:r>
              <a:rPr lang="en-US" sz="2100" spc="-134" b="true">
                <a:solidFill>
                  <a:srgbClr val="212938"/>
                </a:solidFill>
                <a:latin typeface="Poppins Semi-Bold"/>
                <a:ea typeface="Poppins Semi-Bold"/>
                <a:cs typeface="Poppins Semi-Bold"/>
                <a:sym typeface="Poppins Semi-Bold"/>
              </a:rPr>
              <a:t>Topluluk Oluşturma:</a:t>
            </a:r>
          </a:p>
        </p:txBody>
      </p:sp>
      <p:sp>
        <p:nvSpPr>
          <p:cNvPr name="TextBox 33" id="33"/>
          <p:cNvSpPr txBox="true"/>
          <p:nvPr/>
        </p:nvSpPr>
        <p:spPr>
          <a:xfrm rot="0">
            <a:off x="9475050" y="6702055"/>
            <a:ext cx="3400624" cy="2211705"/>
          </a:xfrm>
          <a:prstGeom prst="rect">
            <a:avLst/>
          </a:prstGeom>
        </p:spPr>
        <p:txBody>
          <a:bodyPr anchor="t" rtlCol="false" tIns="0" lIns="0" bIns="0" rIns="0">
            <a:spAutoFit/>
          </a:bodyPr>
          <a:lstStyle/>
          <a:p>
            <a:pPr algn="l">
              <a:lnSpc>
                <a:spcPts val="2519"/>
              </a:lnSpc>
              <a:spcBef>
                <a:spcPct val="0"/>
              </a:spcBef>
            </a:pPr>
            <a:r>
              <a:rPr lang="en-US" sz="1799" spc="-71">
                <a:solidFill>
                  <a:srgbClr val="212938"/>
                </a:solidFill>
                <a:latin typeface="Poppins"/>
                <a:ea typeface="Poppins"/>
                <a:cs typeface="Poppins"/>
                <a:sym typeface="Poppins"/>
              </a:rPr>
              <a:t>Sağlıklı Tarım Platformu, ziraat mühendisleri ve çiftçilerden oluşan bir topluluk oluşturarak kalıcı ilişkiler ve sürekli destek oluşturur; bu da sadık bir kullanıcı tabanı oluşturmada önemli bir faktördür.</a:t>
            </a:r>
          </a:p>
        </p:txBody>
      </p:sp>
      <p:sp>
        <p:nvSpPr>
          <p:cNvPr name="TextBox 34" id="34"/>
          <p:cNvSpPr txBox="true"/>
          <p:nvPr/>
        </p:nvSpPr>
        <p:spPr>
          <a:xfrm rot="0">
            <a:off x="13570119" y="6374295"/>
            <a:ext cx="3689181" cy="272796"/>
          </a:xfrm>
          <a:prstGeom prst="rect">
            <a:avLst/>
          </a:prstGeom>
        </p:spPr>
        <p:txBody>
          <a:bodyPr anchor="t" rtlCol="false" tIns="0" lIns="0" bIns="0" rIns="0">
            <a:spAutoFit/>
          </a:bodyPr>
          <a:lstStyle/>
          <a:p>
            <a:pPr algn="l">
              <a:lnSpc>
                <a:spcPts val="1962"/>
              </a:lnSpc>
            </a:pPr>
            <a:r>
              <a:rPr lang="en-US" sz="1800" spc="-115" b="true">
                <a:solidFill>
                  <a:srgbClr val="F9FBFF"/>
                </a:solidFill>
                <a:latin typeface="Poppins Semi-Bold"/>
                <a:ea typeface="Poppins Semi-Bold"/>
                <a:cs typeface="Poppins Semi-Bold"/>
                <a:sym typeface="Poppins Semi-Bold"/>
              </a:rPr>
              <a:t>Sağlıklı Tarım Platformu:</a:t>
            </a:r>
          </a:p>
        </p:txBody>
      </p:sp>
      <p:sp>
        <p:nvSpPr>
          <p:cNvPr name="TextBox 35" id="35"/>
          <p:cNvSpPr txBox="true"/>
          <p:nvPr/>
        </p:nvSpPr>
        <p:spPr>
          <a:xfrm rot="0">
            <a:off x="13570119" y="6683005"/>
            <a:ext cx="3400624" cy="2240915"/>
          </a:xfrm>
          <a:prstGeom prst="rect">
            <a:avLst/>
          </a:prstGeom>
        </p:spPr>
        <p:txBody>
          <a:bodyPr anchor="t" rtlCol="false" tIns="0" lIns="0" bIns="0" rIns="0">
            <a:spAutoFit/>
          </a:bodyPr>
          <a:lstStyle/>
          <a:p>
            <a:pPr algn="l">
              <a:lnSpc>
                <a:spcPts val="1959"/>
              </a:lnSpc>
              <a:spcBef>
                <a:spcPct val="0"/>
              </a:spcBef>
            </a:pPr>
            <a:r>
              <a:rPr lang="en-US" sz="1399" spc="-55">
                <a:solidFill>
                  <a:srgbClr val="F9FBFF"/>
                </a:solidFill>
                <a:latin typeface="Poppins"/>
                <a:ea typeface="Poppins"/>
                <a:cs typeface="Poppins"/>
                <a:sym typeface="Poppins"/>
              </a:rPr>
              <a:t>Gerçek zamanlı, kişiselleştirilmiş uzman tavsiyesi modeli sayesinde rakiplerinden farklıdır. Genel algoritmalara veya yapay zeka destekli çözümlere dayanan diğer platformların aksine, Healthy Agro Platform çiftçileri doğrudan kalifiye agronomistlerle bir araya getirerek her yanıtın onların özel ihtiyaçlarına göre uyarlanmasını sağlar.</a:t>
            </a:r>
          </a:p>
        </p:txBody>
      </p:sp>
      <p:sp>
        <p:nvSpPr>
          <p:cNvPr name="Freeform 36" id="36"/>
          <p:cNvSpPr/>
          <p:nvPr/>
        </p:nvSpPr>
        <p:spPr>
          <a:xfrm flipH="false" flipV="false" rot="0">
            <a:off x="13570119" y="5902747"/>
            <a:ext cx="424979" cy="424979"/>
          </a:xfrm>
          <a:custGeom>
            <a:avLst/>
            <a:gdLst/>
            <a:ahLst/>
            <a:cxnLst/>
            <a:rect r="r" b="b" t="t" l="l"/>
            <a:pathLst>
              <a:path h="424979" w="424979">
                <a:moveTo>
                  <a:pt x="0" y="0"/>
                </a:moveTo>
                <a:lnTo>
                  <a:pt x="424979" y="0"/>
                </a:lnTo>
                <a:lnTo>
                  <a:pt x="424979" y="424979"/>
                </a:lnTo>
                <a:lnTo>
                  <a:pt x="0" y="42497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37" id="37"/>
          <p:cNvSpPr txBox="true"/>
          <p:nvPr/>
        </p:nvSpPr>
        <p:spPr>
          <a:xfrm rot="0">
            <a:off x="13652607" y="1154972"/>
            <a:ext cx="3606693" cy="398807"/>
          </a:xfrm>
          <a:prstGeom prst="rect">
            <a:avLst/>
          </a:prstGeom>
        </p:spPr>
        <p:txBody>
          <a:bodyPr anchor="t" rtlCol="false" tIns="0" lIns="0" bIns="0" rIns="0">
            <a:spAutoFit/>
          </a:bodyPr>
          <a:lstStyle/>
          <a:p>
            <a:pPr algn="r">
              <a:lnSpc>
                <a:spcPts val="3220"/>
              </a:lnSpc>
              <a:spcBef>
                <a:spcPct val="0"/>
              </a:spcBef>
            </a:pPr>
            <a:r>
              <a:rPr lang="en-US" sz="2300" spc="-92">
                <a:solidFill>
                  <a:srgbClr val="212938"/>
                </a:solidFill>
                <a:latin typeface="Poppins"/>
                <a:ea typeface="Poppins"/>
                <a:cs typeface="Poppins"/>
                <a:sym typeface="Poppins"/>
              </a:rPr>
              <a:t>www.hap.global</a:t>
            </a:r>
          </a:p>
        </p:txBody>
      </p:sp>
      <p:sp>
        <p:nvSpPr>
          <p:cNvPr name="Freeform 38" id="38"/>
          <p:cNvSpPr/>
          <p:nvPr/>
        </p:nvSpPr>
        <p:spPr>
          <a:xfrm flipH="false" flipV="false" rot="0">
            <a:off x="1028700" y="732740"/>
            <a:ext cx="840440" cy="840440"/>
          </a:xfrm>
          <a:custGeom>
            <a:avLst/>
            <a:gdLst/>
            <a:ahLst/>
            <a:cxnLst/>
            <a:rect r="r" b="b" t="t" l="l"/>
            <a:pathLst>
              <a:path h="840440" w="840440">
                <a:moveTo>
                  <a:pt x="0" y="0"/>
                </a:moveTo>
                <a:lnTo>
                  <a:pt x="840440" y="0"/>
                </a:lnTo>
                <a:lnTo>
                  <a:pt x="840440" y="840440"/>
                </a:lnTo>
                <a:lnTo>
                  <a:pt x="0" y="840440"/>
                </a:lnTo>
                <a:lnTo>
                  <a:pt x="0" y="0"/>
                </a:lnTo>
                <a:close/>
              </a:path>
            </a:pathLst>
          </a:custGeom>
          <a:blipFill>
            <a:blip r:embed="rId10"/>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9FBFF"/>
        </a:solidFill>
      </p:bgPr>
    </p:bg>
    <p:spTree>
      <p:nvGrpSpPr>
        <p:cNvPr id="1" name=""/>
        <p:cNvGrpSpPr/>
        <p:nvPr/>
      </p:nvGrpSpPr>
      <p:grpSpPr>
        <a:xfrm>
          <a:off x="0" y="0"/>
          <a:ext cx="0" cy="0"/>
          <a:chOff x="0" y="0"/>
          <a:chExt cx="0" cy="0"/>
        </a:xfrm>
      </p:grpSpPr>
      <p:sp>
        <p:nvSpPr>
          <p:cNvPr name="Freeform 2" id="2"/>
          <p:cNvSpPr/>
          <p:nvPr/>
        </p:nvSpPr>
        <p:spPr>
          <a:xfrm flipH="false" flipV="false" rot="0">
            <a:off x="581809" y="2249219"/>
            <a:ext cx="13805739" cy="6833841"/>
          </a:xfrm>
          <a:custGeom>
            <a:avLst/>
            <a:gdLst/>
            <a:ahLst/>
            <a:cxnLst/>
            <a:rect r="r" b="b" t="t" l="l"/>
            <a:pathLst>
              <a:path h="6833841" w="13805739">
                <a:moveTo>
                  <a:pt x="0" y="0"/>
                </a:moveTo>
                <a:lnTo>
                  <a:pt x="13805739" y="0"/>
                </a:lnTo>
                <a:lnTo>
                  <a:pt x="13805739" y="6833841"/>
                </a:lnTo>
                <a:lnTo>
                  <a:pt x="0" y="6833841"/>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3184327" y="1438959"/>
            <a:ext cx="11919345" cy="457835"/>
          </a:xfrm>
          <a:prstGeom prst="rect">
            <a:avLst/>
          </a:prstGeom>
        </p:spPr>
        <p:txBody>
          <a:bodyPr anchor="t" rtlCol="false" tIns="0" lIns="0" bIns="0" rIns="0">
            <a:spAutoFit/>
          </a:bodyPr>
          <a:lstStyle/>
          <a:p>
            <a:pPr algn="ctr" marL="0" indent="0" lvl="0">
              <a:lnSpc>
                <a:spcPts val="3640"/>
              </a:lnSpc>
            </a:pPr>
            <a:r>
              <a:rPr lang="en-US" b="true" sz="2600" spc="130">
                <a:solidFill>
                  <a:srgbClr val="191919"/>
                </a:solidFill>
                <a:latin typeface="Poppins Bold"/>
                <a:ea typeface="Poppins Bold"/>
                <a:cs typeface="Poppins Bold"/>
                <a:sym typeface="Poppins Bold"/>
              </a:rPr>
              <a:t>Aşama 1 (2025):</a:t>
            </a:r>
            <a:r>
              <a:rPr lang="en-US" sz="2600" spc="130">
                <a:solidFill>
                  <a:srgbClr val="191919"/>
                </a:solidFill>
                <a:latin typeface="Poppins"/>
                <a:ea typeface="Poppins"/>
                <a:cs typeface="Poppins"/>
                <a:sym typeface="Poppins"/>
              </a:rPr>
              <a:t> Türkiye ve Türkçe konuşan ülkelerde lansman</a:t>
            </a:r>
          </a:p>
        </p:txBody>
      </p:sp>
      <p:sp>
        <p:nvSpPr>
          <p:cNvPr name="TextBox 4" id="4"/>
          <p:cNvSpPr txBox="true"/>
          <p:nvPr/>
        </p:nvSpPr>
        <p:spPr>
          <a:xfrm rot="0">
            <a:off x="3843381" y="630848"/>
            <a:ext cx="10601238" cy="693169"/>
          </a:xfrm>
          <a:prstGeom prst="rect">
            <a:avLst/>
          </a:prstGeom>
        </p:spPr>
        <p:txBody>
          <a:bodyPr anchor="t" rtlCol="false" tIns="0" lIns="0" bIns="0" rIns="0">
            <a:spAutoFit/>
          </a:bodyPr>
          <a:lstStyle/>
          <a:p>
            <a:pPr algn="ctr" marL="0" indent="0" lvl="0">
              <a:lnSpc>
                <a:spcPts val="5385"/>
              </a:lnSpc>
              <a:spcBef>
                <a:spcPct val="0"/>
              </a:spcBef>
            </a:pPr>
            <a:r>
              <a:rPr lang="en-US" b="true" sz="4111" spc="123">
                <a:solidFill>
                  <a:srgbClr val="191919"/>
                </a:solidFill>
                <a:latin typeface="Poppins Ultra-Bold"/>
                <a:ea typeface="Poppins Ultra-Bold"/>
                <a:cs typeface="Poppins Ultra-Bold"/>
                <a:sym typeface="Poppins Ultra-Bold"/>
              </a:rPr>
              <a:t>Küresel Büyüme İçin Bir Yol Haritası</a:t>
            </a:r>
          </a:p>
        </p:txBody>
      </p:sp>
      <p:sp>
        <p:nvSpPr>
          <p:cNvPr name="TextBox 5" id="5"/>
          <p:cNvSpPr txBox="true"/>
          <p:nvPr/>
        </p:nvSpPr>
        <p:spPr>
          <a:xfrm rot="0">
            <a:off x="15510086" y="5024299"/>
            <a:ext cx="2777914" cy="401168"/>
          </a:xfrm>
          <a:prstGeom prst="rect">
            <a:avLst/>
          </a:prstGeom>
        </p:spPr>
        <p:txBody>
          <a:bodyPr anchor="t" rtlCol="false" tIns="0" lIns="0" bIns="0" rIns="0">
            <a:spAutoFit/>
          </a:bodyPr>
          <a:lstStyle/>
          <a:p>
            <a:pPr algn="l">
              <a:lnSpc>
                <a:spcPts val="3104"/>
              </a:lnSpc>
            </a:pPr>
            <a:r>
              <a:rPr lang="en-US" sz="2069">
                <a:solidFill>
                  <a:srgbClr val="191919"/>
                </a:solidFill>
                <a:latin typeface="Poppins"/>
                <a:ea typeface="Poppins"/>
                <a:cs typeface="Poppins"/>
                <a:sym typeface="Poppins"/>
              </a:rPr>
              <a:t>Türkmenistan</a:t>
            </a:r>
          </a:p>
        </p:txBody>
      </p:sp>
      <p:sp>
        <p:nvSpPr>
          <p:cNvPr name="TextBox 6" id="6"/>
          <p:cNvSpPr txBox="true"/>
          <p:nvPr/>
        </p:nvSpPr>
        <p:spPr>
          <a:xfrm rot="0">
            <a:off x="15510086" y="3092721"/>
            <a:ext cx="2777914" cy="401105"/>
          </a:xfrm>
          <a:prstGeom prst="rect">
            <a:avLst/>
          </a:prstGeom>
        </p:spPr>
        <p:txBody>
          <a:bodyPr anchor="t" rtlCol="false" tIns="0" lIns="0" bIns="0" rIns="0">
            <a:spAutoFit/>
          </a:bodyPr>
          <a:lstStyle/>
          <a:p>
            <a:pPr algn="l">
              <a:lnSpc>
                <a:spcPts val="3104"/>
              </a:lnSpc>
            </a:pPr>
            <a:r>
              <a:rPr lang="en-US" sz="2069">
                <a:solidFill>
                  <a:srgbClr val="191919"/>
                </a:solidFill>
                <a:latin typeface="Poppins"/>
                <a:ea typeface="Poppins"/>
                <a:cs typeface="Poppins"/>
                <a:sym typeface="Poppins"/>
              </a:rPr>
              <a:t>Türkiye</a:t>
            </a:r>
          </a:p>
        </p:txBody>
      </p:sp>
      <p:sp>
        <p:nvSpPr>
          <p:cNvPr name="TextBox 7" id="7"/>
          <p:cNvSpPr txBox="true"/>
          <p:nvPr/>
        </p:nvSpPr>
        <p:spPr>
          <a:xfrm rot="0">
            <a:off x="15510086" y="3670939"/>
            <a:ext cx="2777914" cy="401168"/>
          </a:xfrm>
          <a:prstGeom prst="rect">
            <a:avLst/>
          </a:prstGeom>
        </p:spPr>
        <p:txBody>
          <a:bodyPr anchor="t" rtlCol="false" tIns="0" lIns="0" bIns="0" rIns="0">
            <a:spAutoFit/>
          </a:bodyPr>
          <a:lstStyle/>
          <a:p>
            <a:pPr algn="l">
              <a:lnSpc>
                <a:spcPts val="3104"/>
              </a:lnSpc>
            </a:pPr>
            <a:r>
              <a:rPr lang="en-US" sz="2069">
                <a:solidFill>
                  <a:srgbClr val="191919"/>
                </a:solidFill>
                <a:latin typeface="Poppins"/>
                <a:ea typeface="Poppins"/>
                <a:cs typeface="Poppins"/>
                <a:sym typeface="Poppins"/>
              </a:rPr>
              <a:t>Kazakistan</a:t>
            </a:r>
          </a:p>
        </p:txBody>
      </p:sp>
      <p:sp>
        <p:nvSpPr>
          <p:cNvPr name="TextBox 8" id="8"/>
          <p:cNvSpPr txBox="true"/>
          <p:nvPr/>
        </p:nvSpPr>
        <p:spPr>
          <a:xfrm rot="0">
            <a:off x="15510086" y="5732997"/>
            <a:ext cx="2777914" cy="401168"/>
          </a:xfrm>
          <a:prstGeom prst="rect">
            <a:avLst/>
          </a:prstGeom>
        </p:spPr>
        <p:txBody>
          <a:bodyPr anchor="t" rtlCol="false" tIns="0" lIns="0" bIns="0" rIns="0">
            <a:spAutoFit/>
          </a:bodyPr>
          <a:lstStyle/>
          <a:p>
            <a:pPr algn="l">
              <a:lnSpc>
                <a:spcPts val="3104"/>
              </a:lnSpc>
            </a:pPr>
            <a:r>
              <a:rPr lang="en-US" sz="2069">
                <a:solidFill>
                  <a:srgbClr val="191919"/>
                </a:solidFill>
                <a:latin typeface="Poppins"/>
                <a:ea typeface="Poppins"/>
                <a:cs typeface="Poppins"/>
                <a:sym typeface="Poppins"/>
              </a:rPr>
              <a:t>Azerbaycan</a:t>
            </a:r>
          </a:p>
        </p:txBody>
      </p:sp>
      <p:sp>
        <p:nvSpPr>
          <p:cNvPr name="TextBox 9" id="9"/>
          <p:cNvSpPr txBox="true"/>
          <p:nvPr/>
        </p:nvSpPr>
        <p:spPr>
          <a:xfrm rot="0">
            <a:off x="15510086" y="4266579"/>
            <a:ext cx="2777914" cy="401168"/>
          </a:xfrm>
          <a:prstGeom prst="rect">
            <a:avLst/>
          </a:prstGeom>
        </p:spPr>
        <p:txBody>
          <a:bodyPr anchor="t" rtlCol="false" tIns="0" lIns="0" bIns="0" rIns="0">
            <a:spAutoFit/>
          </a:bodyPr>
          <a:lstStyle/>
          <a:p>
            <a:pPr algn="l">
              <a:lnSpc>
                <a:spcPts val="3104"/>
              </a:lnSpc>
            </a:pPr>
            <a:r>
              <a:rPr lang="en-US" sz="2069">
                <a:solidFill>
                  <a:srgbClr val="191919"/>
                </a:solidFill>
                <a:latin typeface="Poppins"/>
                <a:ea typeface="Poppins"/>
                <a:cs typeface="Poppins"/>
                <a:sym typeface="Poppins"/>
              </a:rPr>
              <a:t>Özbekistan</a:t>
            </a:r>
          </a:p>
        </p:txBody>
      </p:sp>
      <p:grpSp>
        <p:nvGrpSpPr>
          <p:cNvPr name="Group 10" id="10"/>
          <p:cNvGrpSpPr/>
          <p:nvPr/>
        </p:nvGrpSpPr>
        <p:grpSpPr>
          <a:xfrm rot="-5400000">
            <a:off x="8644784" y="4656092"/>
            <a:ext cx="1177419" cy="45887"/>
            <a:chOff x="0" y="0"/>
            <a:chExt cx="15791051" cy="635000"/>
          </a:xfrm>
        </p:grpSpPr>
        <p:sp>
          <p:nvSpPr>
            <p:cNvPr name="Freeform 11" id="11"/>
            <p:cNvSpPr/>
            <p:nvPr/>
          </p:nvSpPr>
          <p:spPr>
            <a:xfrm flipH="false" flipV="false" rot="0">
              <a:off x="-16002" y="212852"/>
              <a:ext cx="15823056" cy="209296"/>
            </a:xfrm>
            <a:custGeom>
              <a:avLst/>
              <a:gdLst/>
              <a:ahLst/>
              <a:cxnLst/>
              <a:rect r="r" b="b" t="t" l="l"/>
              <a:pathLst>
                <a:path h="209296" w="15823056">
                  <a:moveTo>
                    <a:pt x="15700246" y="9398"/>
                  </a:moveTo>
                  <a:lnTo>
                    <a:pt x="14565035" y="9398"/>
                  </a:lnTo>
                  <a:lnTo>
                    <a:pt x="10623847" y="9398"/>
                  </a:lnTo>
                  <a:lnTo>
                    <a:pt x="5841936" y="9398"/>
                  </a:lnTo>
                  <a:lnTo>
                    <a:pt x="1707183" y="9398"/>
                  </a:lnTo>
                  <a:cubicBezTo>
                    <a:pt x="1038784" y="9398"/>
                    <a:pt x="381000" y="0"/>
                    <a:pt x="133350" y="9398"/>
                  </a:cubicBezTo>
                  <a:cubicBezTo>
                    <a:pt x="129794" y="9525"/>
                    <a:pt x="126365" y="9398"/>
                    <a:pt x="122809" y="9398"/>
                  </a:cubicBezTo>
                  <a:cubicBezTo>
                    <a:pt x="254" y="9398"/>
                    <a:pt x="0" y="199898"/>
                    <a:pt x="122809" y="199898"/>
                  </a:cubicBezTo>
                  <a:lnTo>
                    <a:pt x="1324507" y="199898"/>
                  </a:lnTo>
                  <a:lnTo>
                    <a:pt x="5265694" y="199898"/>
                  </a:lnTo>
                  <a:lnTo>
                    <a:pt x="10047606" y="199898"/>
                  </a:lnTo>
                  <a:lnTo>
                    <a:pt x="14182359" y="199898"/>
                  </a:lnTo>
                  <a:cubicBezTo>
                    <a:pt x="14850757" y="199898"/>
                    <a:pt x="15442056" y="209296"/>
                    <a:pt x="15689706" y="199898"/>
                  </a:cubicBezTo>
                  <a:cubicBezTo>
                    <a:pt x="15693261" y="199771"/>
                    <a:pt x="15696690" y="199898"/>
                    <a:pt x="15700246" y="199898"/>
                  </a:cubicBezTo>
                  <a:cubicBezTo>
                    <a:pt x="15822802" y="199898"/>
                    <a:pt x="15823056" y="9398"/>
                    <a:pt x="15700246" y="9398"/>
                  </a:cubicBezTo>
                  <a:close/>
                </a:path>
              </a:pathLst>
            </a:custGeom>
            <a:solidFill>
              <a:srgbClr val="191919"/>
            </a:solidFill>
          </p:spPr>
        </p:sp>
      </p:grpSp>
      <p:sp>
        <p:nvSpPr>
          <p:cNvPr name="Freeform 12" id="12"/>
          <p:cNvSpPr/>
          <p:nvPr/>
        </p:nvSpPr>
        <p:spPr>
          <a:xfrm flipH="false" flipV="false" rot="0">
            <a:off x="9118643" y="3949830"/>
            <a:ext cx="229699" cy="229699"/>
          </a:xfrm>
          <a:custGeom>
            <a:avLst/>
            <a:gdLst/>
            <a:ahLst/>
            <a:cxnLst/>
            <a:rect r="r" b="b" t="t" l="l"/>
            <a:pathLst>
              <a:path h="229699" w="229699">
                <a:moveTo>
                  <a:pt x="0" y="0"/>
                </a:moveTo>
                <a:lnTo>
                  <a:pt x="229699" y="0"/>
                </a:lnTo>
                <a:lnTo>
                  <a:pt x="229699" y="229699"/>
                </a:lnTo>
                <a:lnTo>
                  <a:pt x="0" y="2296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14924412" y="3114502"/>
            <a:ext cx="443287" cy="443287"/>
          </a:xfrm>
          <a:custGeom>
            <a:avLst/>
            <a:gdLst/>
            <a:ahLst/>
            <a:cxnLst/>
            <a:rect r="r" b="b" t="t" l="l"/>
            <a:pathLst>
              <a:path h="443287" w="443287">
                <a:moveTo>
                  <a:pt x="0" y="0"/>
                </a:moveTo>
                <a:lnTo>
                  <a:pt x="443287" y="0"/>
                </a:lnTo>
                <a:lnTo>
                  <a:pt x="443287" y="443287"/>
                </a:lnTo>
                <a:lnTo>
                  <a:pt x="0" y="44328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4" id="14"/>
          <p:cNvSpPr txBox="true"/>
          <p:nvPr/>
        </p:nvSpPr>
        <p:spPr>
          <a:xfrm rot="0">
            <a:off x="15022022" y="3236975"/>
            <a:ext cx="248066" cy="217372"/>
          </a:xfrm>
          <a:prstGeom prst="rect">
            <a:avLst/>
          </a:prstGeom>
        </p:spPr>
        <p:txBody>
          <a:bodyPr anchor="t" rtlCol="false" tIns="0" lIns="0" bIns="0" rIns="0">
            <a:spAutoFit/>
          </a:bodyPr>
          <a:lstStyle/>
          <a:p>
            <a:pPr algn="ctr">
              <a:lnSpc>
                <a:spcPts val="1551"/>
              </a:lnSpc>
            </a:pPr>
            <a:r>
              <a:rPr lang="en-US" sz="1551" b="true">
                <a:solidFill>
                  <a:srgbClr val="FFFFFF"/>
                </a:solidFill>
                <a:latin typeface="Poppins Ultra-Bold"/>
                <a:ea typeface="Poppins Ultra-Bold"/>
                <a:cs typeface="Poppins Ultra-Bold"/>
                <a:sym typeface="Poppins Ultra-Bold"/>
              </a:rPr>
              <a:t>4</a:t>
            </a:r>
          </a:p>
        </p:txBody>
      </p:sp>
      <p:sp>
        <p:nvSpPr>
          <p:cNvPr name="Freeform 15" id="15"/>
          <p:cNvSpPr/>
          <p:nvPr/>
        </p:nvSpPr>
        <p:spPr>
          <a:xfrm flipH="false" flipV="false" rot="0">
            <a:off x="8258017" y="4093457"/>
            <a:ext cx="229699" cy="229699"/>
          </a:xfrm>
          <a:custGeom>
            <a:avLst/>
            <a:gdLst/>
            <a:ahLst/>
            <a:cxnLst/>
            <a:rect r="r" b="b" t="t" l="l"/>
            <a:pathLst>
              <a:path h="229699" w="229699">
                <a:moveTo>
                  <a:pt x="0" y="0"/>
                </a:moveTo>
                <a:lnTo>
                  <a:pt x="229699" y="0"/>
                </a:lnTo>
                <a:lnTo>
                  <a:pt x="229699" y="229699"/>
                </a:lnTo>
                <a:lnTo>
                  <a:pt x="0" y="22969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6" id="16"/>
          <p:cNvSpPr/>
          <p:nvPr/>
        </p:nvSpPr>
        <p:spPr>
          <a:xfrm flipH="false" flipV="false" rot="0">
            <a:off x="9396122" y="3856186"/>
            <a:ext cx="229699" cy="229699"/>
          </a:xfrm>
          <a:custGeom>
            <a:avLst/>
            <a:gdLst/>
            <a:ahLst/>
            <a:cxnLst/>
            <a:rect r="r" b="b" t="t" l="l"/>
            <a:pathLst>
              <a:path h="229699" w="229699">
                <a:moveTo>
                  <a:pt x="0" y="0"/>
                </a:moveTo>
                <a:lnTo>
                  <a:pt x="229699" y="0"/>
                </a:lnTo>
                <a:lnTo>
                  <a:pt x="229699" y="229699"/>
                </a:lnTo>
                <a:lnTo>
                  <a:pt x="0" y="22969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7" id="17"/>
          <p:cNvSpPr/>
          <p:nvPr/>
        </p:nvSpPr>
        <p:spPr>
          <a:xfrm flipH="false" flipV="false" rot="0">
            <a:off x="14924412" y="5046102"/>
            <a:ext cx="443287" cy="443287"/>
          </a:xfrm>
          <a:custGeom>
            <a:avLst/>
            <a:gdLst/>
            <a:ahLst/>
            <a:cxnLst/>
            <a:rect r="r" b="b" t="t" l="l"/>
            <a:pathLst>
              <a:path h="443287" w="443287">
                <a:moveTo>
                  <a:pt x="0" y="0"/>
                </a:moveTo>
                <a:lnTo>
                  <a:pt x="443287" y="0"/>
                </a:lnTo>
                <a:lnTo>
                  <a:pt x="443287" y="443287"/>
                </a:lnTo>
                <a:lnTo>
                  <a:pt x="0" y="44328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8" id="18"/>
          <p:cNvSpPr txBox="true"/>
          <p:nvPr/>
        </p:nvSpPr>
        <p:spPr>
          <a:xfrm rot="0">
            <a:off x="14999087" y="5168574"/>
            <a:ext cx="293937" cy="217372"/>
          </a:xfrm>
          <a:prstGeom prst="rect">
            <a:avLst/>
          </a:prstGeom>
        </p:spPr>
        <p:txBody>
          <a:bodyPr anchor="t" rtlCol="false" tIns="0" lIns="0" bIns="0" rIns="0">
            <a:spAutoFit/>
          </a:bodyPr>
          <a:lstStyle/>
          <a:p>
            <a:pPr algn="ctr">
              <a:lnSpc>
                <a:spcPts val="1551"/>
              </a:lnSpc>
            </a:pPr>
            <a:r>
              <a:rPr lang="en-US" sz="1551" b="true">
                <a:solidFill>
                  <a:srgbClr val="FFFFFF"/>
                </a:solidFill>
                <a:latin typeface="Poppins Ultra-Bold"/>
                <a:ea typeface="Poppins Ultra-Bold"/>
                <a:cs typeface="Poppins Ultra-Bold"/>
                <a:sym typeface="Poppins Ultra-Bold"/>
              </a:rPr>
              <a:t>7</a:t>
            </a:r>
          </a:p>
        </p:txBody>
      </p:sp>
      <p:sp>
        <p:nvSpPr>
          <p:cNvPr name="TextBox 19" id="19"/>
          <p:cNvSpPr txBox="true"/>
          <p:nvPr/>
        </p:nvSpPr>
        <p:spPr>
          <a:xfrm rot="0">
            <a:off x="15463734" y="3545571"/>
            <a:ext cx="248066" cy="217372"/>
          </a:xfrm>
          <a:prstGeom prst="rect">
            <a:avLst/>
          </a:prstGeom>
        </p:spPr>
        <p:txBody>
          <a:bodyPr anchor="t" rtlCol="false" tIns="0" lIns="0" bIns="0" rIns="0">
            <a:spAutoFit/>
          </a:bodyPr>
          <a:lstStyle/>
          <a:p>
            <a:pPr algn="ctr">
              <a:lnSpc>
                <a:spcPts val="1551"/>
              </a:lnSpc>
            </a:pPr>
            <a:r>
              <a:rPr lang="en-US" sz="1551" b="true">
                <a:solidFill>
                  <a:srgbClr val="FFFFFF"/>
                </a:solidFill>
                <a:latin typeface="Poppins Ultra-Bold"/>
                <a:ea typeface="Poppins Ultra-Bold"/>
                <a:cs typeface="Poppins Ultra-Bold"/>
                <a:sym typeface="Poppins Ultra-Bold"/>
              </a:rPr>
              <a:t>3</a:t>
            </a:r>
          </a:p>
        </p:txBody>
      </p:sp>
      <p:grpSp>
        <p:nvGrpSpPr>
          <p:cNvPr name="Group 20" id="20"/>
          <p:cNvGrpSpPr/>
          <p:nvPr/>
        </p:nvGrpSpPr>
        <p:grpSpPr>
          <a:xfrm rot="-5400000">
            <a:off x="8008771" y="5059948"/>
            <a:ext cx="1787104" cy="45887"/>
            <a:chOff x="0" y="0"/>
            <a:chExt cx="23967892" cy="635000"/>
          </a:xfrm>
        </p:grpSpPr>
        <p:sp>
          <p:nvSpPr>
            <p:cNvPr name="Freeform 21" id="21"/>
            <p:cNvSpPr/>
            <p:nvPr/>
          </p:nvSpPr>
          <p:spPr>
            <a:xfrm flipH="false" flipV="false" rot="0">
              <a:off x="-16002" y="212852"/>
              <a:ext cx="23999896" cy="209296"/>
            </a:xfrm>
            <a:custGeom>
              <a:avLst/>
              <a:gdLst/>
              <a:ahLst/>
              <a:cxnLst/>
              <a:rect r="r" b="b" t="t" l="l"/>
              <a:pathLst>
                <a:path h="209296" w="23999896">
                  <a:moveTo>
                    <a:pt x="23877088" y="9398"/>
                  </a:moveTo>
                  <a:lnTo>
                    <a:pt x="22290497" y="9398"/>
                  </a:lnTo>
                  <a:lnTo>
                    <a:pt x="16201239" y="9398"/>
                  </a:lnTo>
                  <a:lnTo>
                    <a:pt x="8813038" y="9398"/>
                  </a:lnTo>
                  <a:lnTo>
                    <a:pt x="2424716" y="9398"/>
                  </a:lnTo>
                  <a:cubicBezTo>
                    <a:pt x="1392019" y="9398"/>
                    <a:pt x="381000" y="0"/>
                    <a:pt x="133350" y="9398"/>
                  </a:cubicBezTo>
                  <a:cubicBezTo>
                    <a:pt x="129794" y="9525"/>
                    <a:pt x="126365" y="9398"/>
                    <a:pt x="122809" y="9398"/>
                  </a:cubicBezTo>
                  <a:cubicBezTo>
                    <a:pt x="254" y="9398"/>
                    <a:pt x="0" y="199898"/>
                    <a:pt x="122809" y="199898"/>
                  </a:cubicBezTo>
                  <a:lnTo>
                    <a:pt x="1833469" y="199898"/>
                  </a:lnTo>
                  <a:lnTo>
                    <a:pt x="7922727" y="199898"/>
                  </a:lnTo>
                  <a:lnTo>
                    <a:pt x="15310929" y="199898"/>
                  </a:lnTo>
                  <a:lnTo>
                    <a:pt x="21699251" y="199898"/>
                  </a:lnTo>
                  <a:cubicBezTo>
                    <a:pt x="22731946" y="199898"/>
                    <a:pt x="23618896" y="209296"/>
                    <a:pt x="23866546" y="199898"/>
                  </a:cubicBezTo>
                  <a:cubicBezTo>
                    <a:pt x="23870103" y="199771"/>
                    <a:pt x="23873532" y="199898"/>
                    <a:pt x="23877088" y="199898"/>
                  </a:cubicBezTo>
                  <a:cubicBezTo>
                    <a:pt x="23999642" y="199898"/>
                    <a:pt x="23999896" y="9398"/>
                    <a:pt x="23877088" y="9398"/>
                  </a:cubicBezTo>
                  <a:close/>
                </a:path>
              </a:pathLst>
            </a:custGeom>
            <a:solidFill>
              <a:srgbClr val="191919"/>
            </a:solidFill>
          </p:spPr>
        </p:sp>
      </p:grpSp>
      <p:sp>
        <p:nvSpPr>
          <p:cNvPr name="Freeform 22" id="22"/>
          <p:cNvSpPr/>
          <p:nvPr/>
        </p:nvSpPr>
        <p:spPr>
          <a:xfrm flipH="false" flipV="false" rot="0">
            <a:off x="8787473" y="4074490"/>
            <a:ext cx="229699" cy="229699"/>
          </a:xfrm>
          <a:custGeom>
            <a:avLst/>
            <a:gdLst/>
            <a:ahLst/>
            <a:cxnLst/>
            <a:rect r="r" b="b" t="t" l="l"/>
            <a:pathLst>
              <a:path h="229699" w="229699">
                <a:moveTo>
                  <a:pt x="0" y="0"/>
                </a:moveTo>
                <a:lnTo>
                  <a:pt x="229699" y="0"/>
                </a:lnTo>
                <a:lnTo>
                  <a:pt x="229699" y="229699"/>
                </a:lnTo>
                <a:lnTo>
                  <a:pt x="0" y="22969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3" id="23"/>
          <p:cNvSpPr/>
          <p:nvPr/>
        </p:nvSpPr>
        <p:spPr>
          <a:xfrm flipH="false" flipV="false" rot="0">
            <a:off x="14924412" y="4288382"/>
            <a:ext cx="443287" cy="443287"/>
          </a:xfrm>
          <a:custGeom>
            <a:avLst/>
            <a:gdLst/>
            <a:ahLst/>
            <a:cxnLst/>
            <a:rect r="r" b="b" t="t" l="l"/>
            <a:pathLst>
              <a:path h="443287" w="443287">
                <a:moveTo>
                  <a:pt x="0" y="0"/>
                </a:moveTo>
                <a:lnTo>
                  <a:pt x="443287" y="0"/>
                </a:lnTo>
                <a:lnTo>
                  <a:pt x="443287" y="443287"/>
                </a:lnTo>
                <a:lnTo>
                  <a:pt x="0" y="443287"/>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24" id="24"/>
          <p:cNvSpPr txBox="true"/>
          <p:nvPr/>
        </p:nvSpPr>
        <p:spPr>
          <a:xfrm rot="0">
            <a:off x="14999087" y="4410854"/>
            <a:ext cx="293937" cy="217372"/>
          </a:xfrm>
          <a:prstGeom prst="rect">
            <a:avLst/>
          </a:prstGeom>
        </p:spPr>
        <p:txBody>
          <a:bodyPr anchor="t" rtlCol="false" tIns="0" lIns="0" bIns="0" rIns="0">
            <a:spAutoFit/>
          </a:bodyPr>
          <a:lstStyle/>
          <a:p>
            <a:pPr algn="ctr">
              <a:lnSpc>
                <a:spcPts val="1551"/>
              </a:lnSpc>
            </a:pPr>
            <a:r>
              <a:rPr lang="en-US" sz="1551" b="true">
                <a:solidFill>
                  <a:srgbClr val="FFFFFF"/>
                </a:solidFill>
                <a:latin typeface="Poppins Ultra-Bold"/>
                <a:ea typeface="Poppins Ultra-Bold"/>
                <a:cs typeface="Poppins Ultra-Bold"/>
                <a:sym typeface="Poppins Ultra-Bold"/>
              </a:rPr>
              <a:t>6</a:t>
            </a:r>
          </a:p>
        </p:txBody>
      </p:sp>
      <p:sp>
        <p:nvSpPr>
          <p:cNvPr name="Freeform 25" id="25"/>
          <p:cNvSpPr/>
          <p:nvPr/>
        </p:nvSpPr>
        <p:spPr>
          <a:xfrm flipH="false" flipV="false" rot="0">
            <a:off x="9550307" y="4053731"/>
            <a:ext cx="229699" cy="229699"/>
          </a:xfrm>
          <a:custGeom>
            <a:avLst/>
            <a:gdLst/>
            <a:ahLst/>
            <a:cxnLst/>
            <a:rect r="r" b="b" t="t" l="l"/>
            <a:pathLst>
              <a:path h="229699" w="229699">
                <a:moveTo>
                  <a:pt x="0" y="0"/>
                </a:moveTo>
                <a:lnTo>
                  <a:pt x="229699" y="0"/>
                </a:lnTo>
                <a:lnTo>
                  <a:pt x="229699" y="229699"/>
                </a:lnTo>
                <a:lnTo>
                  <a:pt x="0" y="22969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26" id="26"/>
          <p:cNvSpPr/>
          <p:nvPr/>
        </p:nvSpPr>
        <p:spPr>
          <a:xfrm flipH="false" flipV="false" rot="0">
            <a:off x="14924412" y="3701442"/>
            <a:ext cx="443287" cy="443287"/>
          </a:xfrm>
          <a:custGeom>
            <a:avLst/>
            <a:gdLst/>
            <a:ahLst/>
            <a:cxnLst/>
            <a:rect r="r" b="b" t="t" l="l"/>
            <a:pathLst>
              <a:path h="443287" w="443287">
                <a:moveTo>
                  <a:pt x="0" y="0"/>
                </a:moveTo>
                <a:lnTo>
                  <a:pt x="443287" y="0"/>
                </a:lnTo>
                <a:lnTo>
                  <a:pt x="443287" y="443287"/>
                </a:lnTo>
                <a:lnTo>
                  <a:pt x="0" y="44328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27" id="27"/>
          <p:cNvSpPr txBox="true"/>
          <p:nvPr/>
        </p:nvSpPr>
        <p:spPr>
          <a:xfrm rot="0">
            <a:off x="14999394" y="3823915"/>
            <a:ext cx="293322" cy="217372"/>
          </a:xfrm>
          <a:prstGeom prst="rect">
            <a:avLst/>
          </a:prstGeom>
        </p:spPr>
        <p:txBody>
          <a:bodyPr anchor="t" rtlCol="false" tIns="0" lIns="0" bIns="0" rIns="0">
            <a:spAutoFit/>
          </a:bodyPr>
          <a:lstStyle/>
          <a:p>
            <a:pPr algn="ctr">
              <a:lnSpc>
                <a:spcPts val="1551"/>
              </a:lnSpc>
            </a:pPr>
            <a:r>
              <a:rPr lang="en-US" sz="1551" b="true">
                <a:solidFill>
                  <a:srgbClr val="FFFFFF"/>
                </a:solidFill>
                <a:latin typeface="Poppins Ultra-Bold"/>
                <a:ea typeface="Poppins Ultra-Bold"/>
                <a:cs typeface="Poppins Ultra-Bold"/>
                <a:sym typeface="Poppins Ultra-Bold"/>
              </a:rPr>
              <a:t>5</a:t>
            </a:r>
          </a:p>
        </p:txBody>
      </p:sp>
      <p:sp>
        <p:nvSpPr>
          <p:cNvPr name="Freeform 28" id="28"/>
          <p:cNvSpPr/>
          <p:nvPr/>
        </p:nvSpPr>
        <p:spPr>
          <a:xfrm flipH="false" flipV="false" rot="0">
            <a:off x="14924412" y="5754800"/>
            <a:ext cx="443287" cy="443287"/>
          </a:xfrm>
          <a:custGeom>
            <a:avLst/>
            <a:gdLst/>
            <a:ahLst/>
            <a:cxnLst/>
            <a:rect r="r" b="b" t="t" l="l"/>
            <a:pathLst>
              <a:path h="443287" w="443287">
                <a:moveTo>
                  <a:pt x="0" y="0"/>
                </a:moveTo>
                <a:lnTo>
                  <a:pt x="443287" y="0"/>
                </a:lnTo>
                <a:lnTo>
                  <a:pt x="443287" y="443286"/>
                </a:lnTo>
                <a:lnTo>
                  <a:pt x="0" y="44328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29" id="29"/>
          <p:cNvSpPr txBox="true"/>
          <p:nvPr/>
        </p:nvSpPr>
        <p:spPr>
          <a:xfrm rot="0">
            <a:off x="14999087" y="5877272"/>
            <a:ext cx="293937" cy="217372"/>
          </a:xfrm>
          <a:prstGeom prst="rect">
            <a:avLst/>
          </a:prstGeom>
        </p:spPr>
        <p:txBody>
          <a:bodyPr anchor="t" rtlCol="false" tIns="0" lIns="0" bIns="0" rIns="0">
            <a:spAutoFit/>
          </a:bodyPr>
          <a:lstStyle/>
          <a:p>
            <a:pPr algn="ctr">
              <a:lnSpc>
                <a:spcPts val="1551"/>
              </a:lnSpc>
            </a:pPr>
            <a:r>
              <a:rPr lang="en-US" sz="1551" b="true">
                <a:solidFill>
                  <a:srgbClr val="FFFFFF"/>
                </a:solidFill>
                <a:latin typeface="Poppins Ultra-Bold"/>
                <a:ea typeface="Poppins Ultra-Bold"/>
                <a:cs typeface="Poppins Ultra-Bold"/>
                <a:sym typeface="Poppins Ultra-Bold"/>
              </a:rPr>
              <a:t>8</a:t>
            </a:r>
          </a:p>
        </p:txBody>
      </p:sp>
      <p:sp>
        <p:nvSpPr>
          <p:cNvPr name="AutoShape 30" id="30"/>
          <p:cNvSpPr/>
          <p:nvPr/>
        </p:nvSpPr>
        <p:spPr>
          <a:xfrm flipV="true">
            <a:off x="8362266" y="3358050"/>
            <a:ext cx="6419731" cy="11642"/>
          </a:xfrm>
          <a:prstGeom prst="line">
            <a:avLst/>
          </a:prstGeom>
          <a:ln cap="flat" w="9525">
            <a:solidFill>
              <a:srgbClr val="000000"/>
            </a:solidFill>
            <a:prstDash val="solid"/>
            <a:headEnd type="none" len="sm" w="sm"/>
            <a:tailEnd type="none" len="sm" w="sm"/>
          </a:ln>
        </p:spPr>
      </p:sp>
      <p:sp>
        <p:nvSpPr>
          <p:cNvPr name="AutoShape 31" id="31"/>
          <p:cNvSpPr/>
          <p:nvPr/>
        </p:nvSpPr>
        <p:spPr>
          <a:xfrm>
            <a:off x="9625821" y="3971035"/>
            <a:ext cx="5156177" cy="0"/>
          </a:xfrm>
          <a:prstGeom prst="line">
            <a:avLst/>
          </a:prstGeom>
          <a:ln cap="flat" w="9525">
            <a:solidFill>
              <a:srgbClr val="000000"/>
            </a:solidFill>
            <a:prstDash val="solid"/>
            <a:headEnd type="none" len="sm" w="sm"/>
            <a:tailEnd type="none" len="sm" w="sm"/>
          </a:ln>
        </p:spPr>
      </p:sp>
      <p:sp>
        <p:nvSpPr>
          <p:cNvPr name="AutoShape 32" id="32"/>
          <p:cNvSpPr/>
          <p:nvPr/>
        </p:nvSpPr>
        <p:spPr>
          <a:xfrm>
            <a:off x="8362266" y="3369692"/>
            <a:ext cx="9149" cy="723765"/>
          </a:xfrm>
          <a:prstGeom prst="line">
            <a:avLst/>
          </a:prstGeom>
          <a:ln cap="flat" w="9525">
            <a:solidFill>
              <a:srgbClr val="000000"/>
            </a:solidFill>
            <a:prstDash val="solid"/>
            <a:headEnd type="none" len="sm" w="sm"/>
            <a:tailEnd type="none" len="sm" w="sm"/>
          </a:ln>
        </p:spPr>
      </p:sp>
      <p:sp>
        <p:nvSpPr>
          <p:cNvPr name="AutoShape 33" id="33"/>
          <p:cNvSpPr/>
          <p:nvPr/>
        </p:nvSpPr>
        <p:spPr>
          <a:xfrm>
            <a:off x="9665156" y="4536576"/>
            <a:ext cx="5116841" cy="0"/>
          </a:xfrm>
          <a:prstGeom prst="line">
            <a:avLst/>
          </a:prstGeom>
          <a:ln cap="flat" w="9525">
            <a:solidFill>
              <a:srgbClr val="000000"/>
            </a:solidFill>
            <a:prstDash val="solid"/>
            <a:headEnd type="none" len="sm" w="sm"/>
            <a:tailEnd type="none" len="sm" w="sm"/>
          </a:ln>
        </p:spPr>
      </p:sp>
      <p:sp>
        <p:nvSpPr>
          <p:cNvPr name="AutoShape 34" id="34"/>
          <p:cNvSpPr/>
          <p:nvPr/>
        </p:nvSpPr>
        <p:spPr>
          <a:xfrm>
            <a:off x="9665156" y="4283430"/>
            <a:ext cx="0" cy="253147"/>
          </a:xfrm>
          <a:prstGeom prst="line">
            <a:avLst/>
          </a:prstGeom>
          <a:ln cap="flat" w="9525">
            <a:solidFill>
              <a:srgbClr val="000000"/>
            </a:solidFill>
            <a:prstDash val="solid"/>
            <a:headEnd type="none" len="sm" w="sm"/>
            <a:tailEnd type="none" len="sm" w="sm"/>
          </a:ln>
        </p:spPr>
      </p:sp>
      <p:sp>
        <p:nvSpPr>
          <p:cNvPr name="AutoShape 35" id="35"/>
          <p:cNvSpPr/>
          <p:nvPr/>
        </p:nvSpPr>
        <p:spPr>
          <a:xfrm>
            <a:off x="9233493" y="5248521"/>
            <a:ext cx="5548505" cy="19224"/>
          </a:xfrm>
          <a:prstGeom prst="line">
            <a:avLst/>
          </a:prstGeom>
          <a:ln cap="flat" w="9525">
            <a:solidFill>
              <a:srgbClr val="000000"/>
            </a:solidFill>
            <a:prstDash val="solid"/>
            <a:headEnd type="none" len="sm" w="sm"/>
            <a:tailEnd type="none" len="sm" w="sm"/>
          </a:ln>
        </p:spPr>
      </p:sp>
      <p:sp>
        <p:nvSpPr>
          <p:cNvPr name="AutoShape 36" id="36"/>
          <p:cNvSpPr/>
          <p:nvPr/>
        </p:nvSpPr>
        <p:spPr>
          <a:xfrm>
            <a:off x="8902322" y="5947818"/>
            <a:ext cx="5879675" cy="28625"/>
          </a:xfrm>
          <a:prstGeom prst="line">
            <a:avLst/>
          </a:prstGeom>
          <a:ln cap="flat" w="9525">
            <a:solidFill>
              <a:srgbClr val="000000"/>
            </a:solidFill>
            <a:prstDash val="solid"/>
            <a:headEnd type="none" len="sm" w="sm"/>
            <a:tailEnd type="none" len="sm" w="sm"/>
          </a:ln>
        </p:spPr>
      </p:sp>
      <p:sp>
        <p:nvSpPr>
          <p:cNvPr name="Freeform 37" id="37"/>
          <p:cNvSpPr/>
          <p:nvPr/>
        </p:nvSpPr>
        <p:spPr>
          <a:xfrm flipH="false" flipV="false" rot="0">
            <a:off x="1028700" y="732740"/>
            <a:ext cx="840440" cy="840440"/>
          </a:xfrm>
          <a:custGeom>
            <a:avLst/>
            <a:gdLst/>
            <a:ahLst/>
            <a:cxnLst/>
            <a:rect r="r" b="b" t="t" l="l"/>
            <a:pathLst>
              <a:path h="840440" w="840440">
                <a:moveTo>
                  <a:pt x="0" y="0"/>
                </a:moveTo>
                <a:lnTo>
                  <a:pt x="840440" y="0"/>
                </a:lnTo>
                <a:lnTo>
                  <a:pt x="840440" y="840440"/>
                </a:lnTo>
                <a:lnTo>
                  <a:pt x="0" y="840440"/>
                </a:lnTo>
                <a:lnTo>
                  <a:pt x="0" y="0"/>
                </a:lnTo>
                <a:close/>
              </a:path>
            </a:pathLst>
          </a:custGeom>
          <a:blipFill>
            <a:blip r:embed="rId14"/>
            <a:stretch>
              <a:fillRect l="0" t="0" r="0" b="0"/>
            </a:stretch>
          </a:blipFill>
        </p:spPr>
      </p:sp>
      <p:sp>
        <p:nvSpPr>
          <p:cNvPr name="TextBox 38" id="38"/>
          <p:cNvSpPr txBox="true"/>
          <p:nvPr/>
        </p:nvSpPr>
        <p:spPr>
          <a:xfrm rot="0">
            <a:off x="3073971" y="9272588"/>
            <a:ext cx="12140059" cy="398780"/>
          </a:xfrm>
          <a:prstGeom prst="rect">
            <a:avLst/>
          </a:prstGeom>
        </p:spPr>
        <p:txBody>
          <a:bodyPr anchor="t" rtlCol="false" tIns="0" lIns="0" bIns="0" rIns="0">
            <a:spAutoFit/>
          </a:bodyPr>
          <a:lstStyle/>
          <a:p>
            <a:pPr algn="ctr">
              <a:lnSpc>
                <a:spcPts val="3220"/>
              </a:lnSpc>
              <a:spcBef>
                <a:spcPct val="0"/>
              </a:spcBef>
            </a:pPr>
            <a:r>
              <a:rPr lang="en-US" sz="2300" spc="-92">
                <a:solidFill>
                  <a:srgbClr val="000000"/>
                </a:solidFill>
                <a:latin typeface="Poppins"/>
                <a:ea typeface="Poppins"/>
                <a:cs typeface="Poppins"/>
                <a:sym typeface="Poppins"/>
              </a:rPr>
              <a:t>Bu bölgelerde tarımsal desteğe güçlü ihtiyaç duyan önemli tarım sektörleri bulunmaktadır.</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9FBFF"/>
        </a:solidFill>
      </p:bgPr>
    </p:bg>
    <p:spTree>
      <p:nvGrpSpPr>
        <p:cNvPr id="1" name=""/>
        <p:cNvGrpSpPr/>
        <p:nvPr/>
      </p:nvGrpSpPr>
      <p:grpSpPr>
        <a:xfrm>
          <a:off x="0" y="0"/>
          <a:ext cx="0" cy="0"/>
          <a:chOff x="0" y="0"/>
          <a:chExt cx="0" cy="0"/>
        </a:xfrm>
      </p:grpSpPr>
      <p:sp>
        <p:nvSpPr>
          <p:cNvPr name="Freeform 2" id="2"/>
          <p:cNvSpPr/>
          <p:nvPr/>
        </p:nvSpPr>
        <p:spPr>
          <a:xfrm flipH="false" flipV="false" rot="0">
            <a:off x="7422246" y="-48685"/>
            <a:ext cx="19317844" cy="13772251"/>
          </a:xfrm>
          <a:custGeom>
            <a:avLst/>
            <a:gdLst/>
            <a:ahLst/>
            <a:cxnLst/>
            <a:rect r="r" b="b" t="t" l="l"/>
            <a:pathLst>
              <a:path h="13772251" w="19317844">
                <a:moveTo>
                  <a:pt x="0" y="0"/>
                </a:moveTo>
                <a:lnTo>
                  <a:pt x="19317845" y="0"/>
                </a:lnTo>
                <a:lnTo>
                  <a:pt x="19317845" y="13772250"/>
                </a:lnTo>
                <a:lnTo>
                  <a:pt x="0" y="13772250"/>
                </a:lnTo>
                <a:lnTo>
                  <a:pt x="0" y="0"/>
                </a:lnTo>
                <a:close/>
              </a:path>
            </a:pathLst>
          </a:custGeom>
          <a:blipFill>
            <a:blip r:embed="rId2">
              <a:extLst>
                <a:ext uri="{96DAC541-7B7A-43D3-8B79-37D633B846F1}">
                  <asvg:svgBlip xmlns:asvg="http://schemas.microsoft.com/office/drawing/2016/SVG/main" r:embed="rId3"/>
                </a:ext>
              </a:extLst>
            </a:blip>
            <a:stretch>
              <a:fillRect l="-53623" t="-14498" r="0" b="0"/>
            </a:stretch>
          </a:blipFill>
        </p:spPr>
      </p:sp>
      <p:grpSp>
        <p:nvGrpSpPr>
          <p:cNvPr name="Group 3" id="3"/>
          <p:cNvGrpSpPr/>
          <p:nvPr/>
        </p:nvGrpSpPr>
        <p:grpSpPr>
          <a:xfrm rot="0">
            <a:off x="1466377" y="787025"/>
            <a:ext cx="6607398" cy="1152218"/>
            <a:chOff x="0" y="0"/>
            <a:chExt cx="1667180" cy="290728"/>
          </a:xfrm>
        </p:grpSpPr>
        <p:sp>
          <p:nvSpPr>
            <p:cNvPr name="Freeform 4" id="4"/>
            <p:cNvSpPr/>
            <p:nvPr/>
          </p:nvSpPr>
          <p:spPr>
            <a:xfrm flipH="false" flipV="false" rot="0">
              <a:off x="0" y="0"/>
              <a:ext cx="1667180" cy="290728"/>
            </a:xfrm>
            <a:custGeom>
              <a:avLst/>
              <a:gdLst/>
              <a:ahLst/>
              <a:cxnLst/>
              <a:rect r="r" b="b" t="t" l="l"/>
              <a:pathLst>
                <a:path h="290728" w="1667180">
                  <a:moveTo>
                    <a:pt x="41010" y="0"/>
                  </a:moveTo>
                  <a:lnTo>
                    <a:pt x="1626170" y="0"/>
                  </a:lnTo>
                  <a:cubicBezTo>
                    <a:pt x="1648819" y="0"/>
                    <a:pt x="1667180" y="18361"/>
                    <a:pt x="1667180" y="41010"/>
                  </a:cubicBezTo>
                  <a:lnTo>
                    <a:pt x="1667180" y="249718"/>
                  </a:lnTo>
                  <a:cubicBezTo>
                    <a:pt x="1667180" y="260595"/>
                    <a:pt x="1662859" y="271026"/>
                    <a:pt x="1655169" y="278716"/>
                  </a:cubicBezTo>
                  <a:cubicBezTo>
                    <a:pt x="1647478" y="286407"/>
                    <a:pt x="1637047" y="290728"/>
                    <a:pt x="1626170" y="290728"/>
                  </a:cubicBezTo>
                  <a:lnTo>
                    <a:pt x="41010" y="290728"/>
                  </a:lnTo>
                  <a:cubicBezTo>
                    <a:pt x="30133" y="290728"/>
                    <a:pt x="19702" y="286407"/>
                    <a:pt x="12011" y="278716"/>
                  </a:cubicBezTo>
                  <a:cubicBezTo>
                    <a:pt x="4321" y="271026"/>
                    <a:pt x="0" y="260595"/>
                    <a:pt x="0" y="249718"/>
                  </a:cubicBezTo>
                  <a:lnTo>
                    <a:pt x="0" y="41010"/>
                  </a:lnTo>
                  <a:cubicBezTo>
                    <a:pt x="0" y="30133"/>
                    <a:pt x="4321" y="19702"/>
                    <a:pt x="12011" y="12011"/>
                  </a:cubicBezTo>
                  <a:cubicBezTo>
                    <a:pt x="19702" y="4321"/>
                    <a:pt x="30133" y="0"/>
                    <a:pt x="41010" y="0"/>
                  </a:cubicBezTo>
                  <a:close/>
                </a:path>
              </a:pathLst>
            </a:custGeom>
            <a:solidFill>
              <a:srgbClr val="35B120"/>
            </a:solidFill>
          </p:spPr>
        </p:sp>
        <p:sp>
          <p:nvSpPr>
            <p:cNvPr name="TextBox 5" id="5"/>
            <p:cNvSpPr txBox="true"/>
            <p:nvPr/>
          </p:nvSpPr>
          <p:spPr>
            <a:xfrm>
              <a:off x="0" y="28575"/>
              <a:ext cx="1667180" cy="262153"/>
            </a:xfrm>
            <a:prstGeom prst="rect">
              <a:avLst/>
            </a:prstGeom>
          </p:spPr>
          <p:txBody>
            <a:bodyPr anchor="ctr" rtlCol="false" tIns="36076" lIns="36076" bIns="36076" rIns="36076"/>
            <a:lstStyle/>
            <a:p>
              <a:pPr algn="ctr">
                <a:lnSpc>
                  <a:spcPts val="3864"/>
                </a:lnSpc>
              </a:pPr>
            </a:p>
          </p:txBody>
        </p:sp>
      </p:grpSp>
      <p:sp>
        <p:nvSpPr>
          <p:cNvPr name="TextBox 6" id="6"/>
          <p:cNvSpPr txBox="true"/>
          <p:nvPr/>
        </p:nvSpPr>
        <p:spPr>
          <a:xfrm rot="0">
            <a:off x="1691368" y="997029"/>
            <a:ext cx="6114817" cy="782145"/>
          </a:xfrm>
          <a:prstGeom prst="rect">
            <a:avLst/>
          </a:prstGeom>
        </p:spPr>
        <p:txBody>
          <a:bodyPr anchor="t" rtlCol="false" tIns="0" lIns="0" bIns="0" rIns="0">
            <a:spAutoFit/>
          </a:bodyPr>
          <a:lstStyle/>
          <a:p>
            <a:pPr algn="ctr" marL="0" indent="0" lvl="0">
              <a:lnSpc>
                <a:spcPts val="5505"/>
              </a:lnSpc>
              <a:spcBef>
                <a:spcPct val="0"/>
              </a:spcBef>
            </a:pPr>
            <a:r>
              <a:rPr lang="en-US" sz="5344">
                <a:solidFill>
                  <a:srgbClr val="F2F1EB"/>
                </a:solidFill>
                <a:latin typeface="Poppins"/>
                <a:ea typeface="Poppins"/>
                <a:cs typeface="Poppins"/>
                <a:sym typeface="Poppins"/>
              </a:rPr>
              <a:t>AŞAMA 2: </a:t>
            </a:r>
            <a:r>
              <a:rPr lang="en-US" b="true" sz="5344">
                <a:solidFill>
                  <a:srgbClr val="F2F1EB"/>
                </a:solidFill>
                <a:latin typeface="Poppins Bold"/>
                <a:ea typeface="Poppins Bold"/>
                <a:cs typeface="Poppins Bold"/>
                <a:sym typeface="Poppins Bold"/>
              </a:rPr>
              <a:t>AFRİKA</a:t>
            </a:r>
          </a:p>
        </p:txBody>
      </p:sp>
      <p:grpSp>
        <p:nvGrpSpPr>
          <p:cNvPr name="Group 7" id="7"/>
          <p:cNvGrpSpPr/>
          <p:nvPr/>
        </p:nvGrpSpPr>
        <p:grpSpPr>
          <a:xfrm rot="0">
            <a:off x="2276131" y="2823428"/>
            <a:ext cx="5127065" cy="1179004"/>
            <a:chOff x="0" y="0"/>
            <a:chExt cx="1434211" cy="329807"/>
          </a:xfrm>
        </p:grpSpPr>
        <p:sp>
          <p:nvSpPr>
            <p:cNvPr name="Freeform 8" id="8"/>
            <p:cNvSpPr/>
            <p:nvPr/>
          </p:nvSpPr>
          <p:spPr>
            <a:xfrm flipH="false" flipV="false" rot="0">
              <a:off x="0" y="0"/>
              <a:ext cx="1434211" cy="329807"/>
            </a:xfrm>
            <a:custGeom>
              <a:avLst/>
              <a:gdLst/>
              <a:ahLst/>
              <a:cxnLst/>
              <a:rect r="r" b="b" t="t" l="l"/>
              <a:pathLst>
                <a:path h="329807" w="1434211">
                  <a:moveTo>
                    <a:pt x="60400" y="0"/>
                  </a:moveTo>
                  <a:lnTo>
                    <a:pt x="1373811" y="0"/>
                  </a:lnTo>
                  <a:cubicBezTo>
                    <a:pt x="1407169" y="0"/>
                    <a:pt x="1434211" y="27042"/>
                    <a:pt x="1434211" y="60400"/>
                  </a:cubicBezTo>
                  <a:lnTo>
                    <a:pt x="1434211" y="269406"/>
                  </a:lnTo>
                  <a:cubicBezTo>
                    <a:pt x="1434211" y="302765"/>
                    <a:pt x="1407169" y="329807"/>
                    <a:pt x="1373811" y="329807"/>
                  </a:cubicBezTo>
                  <a:lnTo>
                    <a:pt x="60400" y="329807"/>
                  </a:lnTo>
                  <a:cubicBezTo>
                    <a:pt x="27042" y="329807"/>
                    <a:pt x="0" y="302765"/>
                    <a:pt x="0" y="269406"/>
                  </a:cubicBezTo>
                  <a:lnTo>
                    <a:pt x="0" y="60400"/>
                  </a:lnTo>
                  <a:cubicBezTo>
                    <a:pt x="0" y="27042"/>
                    <a:pt x="27042" y="0"/>
                    <a:pt x="60400" y="0"/>
                  </a:cubicBezTo>
                  <a:close/>
                </a:path>
              </a:pathLst>
            </a:custGeom>
            <a:solidFill>
              <a:srgbClr val="DCDCDC"/>
            </a:solidFill>
          </p:spPr>
        </p:sp>
        <p:sp>
          <p:nvSpPr>
            <p:cNvPr name="TextBox 9" id="9"/>
            <p:cNvSpPr txBox="true"/>
            <p:nvPr/>
          </p:nvSpPr>
          <p:spPr>
            <a:xfrm>
              <a:off x="0" y="28575"/>
              <a:ext cx="1434211" cy="301232"/>
            </a:xfrm>
            <a:prstGeom prst="rect">
              <a:avLst/>
            </a:prstGeom>
          </p:spPr>
          <p:txBody>
            <a:bodyPr anchor="ctr" rtlCol="false" tIns="36076" lIns="36076" bIns="36076" rIns="36076"/>
            <a:lstStyle/>
            <a:p>
              <a:pPr algn="ctr">
                <a:lnSpc>
                  <a:spcPts val="3864"/>
                </a:lnSpc>
              </a:pPr>
            </a:p>
          </p:txBody>
        </p:sp>
      </p:grpSp>
      <p:grpSp>
        <p:nvGrpSpPr>
          <p:cNvPr name="Group 10" id="10"/>
          <p:cNvGrpSpPr/>
          <p:nvPr/>
        </p:nvGrpSpPr>
        <p:grpSpPr>
          <a:xfrm rot="0">
            <a:off x="1857029" y="2474445"/>
            <a:ext cx="3727506" cy="697966"/>
            <a:chOff x="0" y="0"/>
            <a:chExt cx="1551448" cy="290505"/>
          </a:xfrm>
        </p:grpSpPr>
        <p:sp>
          <p:nvSpPr>
            <p:cNvPr name="Freeform 11" id="11"/>
            <p:cNvSpPr/>
            <p:nvPr/>
          </p:nvSpPr>
          <p:spPr>
            <a:xfrm flipH="false" flipV="false" rot="0">
              <a:off x="0" y="0"/>
              <a:ext cx="1551448" cy="290505"/>
            </a:xfrm>
            <a:custGeom>
              <a:avLst/>
              <a:gdLst/>
              <a:ahLst/>
              <a:cxnLst/>
              <a:rect r="r" b="b" t="t" l="l"/>
              <a:pathLst>
                <a:path h="290505" w="1551448">
                  <a:moveTo>
                    <a:pt x="72694" y="0"/>
                  </a:moveTo>
                  <a:lnTo>
                    <a:pt x="1478754" y="0"/>
                  </a:lnTo>
                  <a:cubicBezTo>
                    <a:pt x="1518902" y="0"/>
                    <a:pt x="1551448" y="32546"/>
                    <a:pt x="1551448" y="72694"/>
                  </a:cubicBezTo>
                  <a:lnTo>
                    <a:pt x="1551448" y="217811"/>
                  </a:lnTo>
                  <a:cubicBezTo>
                    <a:pt x="1551448" y="257959"/>
                    <a:pt x="1518902" y="290505"/>
                    <a:pt x="1478754" y="290505"/>
                  </a:cubicBezTo>
                  <a:lnTo>
                    <a:pt x="72694" y="290505"/>
                  </a:lnTo>
                  <a:cubicBezTo>
                    <a:pt x="32546" y="290505"/>
                    <a:pt x="0" y="257959"/>
                    <a:pt x="0" y="217811"/>
                  </a:cubicBezTo>
                  <a:lnTo>
                    <a:pt x="0" y="72694"/>
                  </a:lnTo>
                  <a:cubicBezTo>
                    <a:pt x="0" y="32546"/>
                    <a:pt x="32546" y="0"/>
                    <a:pt x="72694" y="0"/>
                  </a:cubicBezTo>
                  <a:close/>
                </a:path>
              </a:pathLst>
            </a:custGeom>
            <a:solidFill>
              <a:srgbClr val="087207"/>
            </a:solidFill>
          </p:spPr>
        </p:sp>
        <p:sp>
          <p:nvSpPr>
            <p:cNvPr name="TextBox 12" id="12"/>
            <p:cNvSpPr txBox="true"/>
            <p:nvPr/>
          </p:nvSpPr>
          <p:spPr>
            <a:xfrm>
              <a:off x="0" y="28575"/>
              <a:ext cx="1551448" cy="261930"/>
            </a:xfrm>
            <a:prstGeom prst="rect">
              <a:avLst/>
            </a:prstGeom>
          </p:spPr>
          <p:txBody>
            <a:bodyPr anchor="ctr" rtlCol="false" tIns="24246" lIns="24246" bIns="24246" rIns="24246"/>
            <a:lstStyle/>
            <a:p>
              <a:pPr algn="ctr">
                <a:lnSpc>
                  <a:spcPts val="3864"/>
                </a:lnSpc>
              </a:pPr>
            </a:p>
          </p:txBody>
        </p:sp>
      </p:grpSp>
      <p:grpSp>
        <p:nvGrpSpPr>
          <p:cNvPr name="Group 13" id="13"/>
          <p:cNvGrpSpPr/>
          <p:nvPr/>
        </p:nvGrpSpPr>
        <p:grpSpPr>
          <a:xfrm rot="0">
            <a:off x="1466377" y="2328668"/>
            <a:ext cx="970640" cy="970640"/>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F1EB"/>
            </a:solidFill>
            <a:ln w="28575" cap="sq">
              <a:solidFill>
                <a:srgbClr val="087207"/>
              </a:solidFill>
              <a:prstDash val="solid"/>
              <a:miter/>
            </a:ln>
          </p:spPr>
        </p:sp>
        <p:sp>
          <p:nvSpPr>
            <p:cNvPr name="TextBox 15" id="15"/>
            <p:cNvSpPr txBox="true"/>
            <p:nvPr/>
          </p:nvSpPr>
          <p:spPr>
            <a:xfrm>
              <a:off x="76200" y="85725"/>
              <a:ext cx="660400" cy="650875"/>
            </a:xfrm>
            <a:prstGeom prst="rect">
              <a:avLst/>
            </a:prstGeom>
          </p:spPr>
          <p:txBody>
            <a:bodyPr anchor="ctr" rtlCol="false" tIns="45822" lIns="45822" bIns="45822" rIns="45822"/>
            <a:lstStyle/>
            <a:p>
              <a:pPr algn="ctr">
                <a:lnSpc>
                  <a:spcPts val="2025"/>
                </a:lnSpc>
              </a:pPr>
            </a:p>
          </p:txBody>
        </p:sp>
      </p:grpSp>
      <p:sp>
        <p:nvSpPr>
          <p:cNvPr name="Freeform 16" id="16"/>
          <p:cNvSpPr/>
          <p:nvPr/>
        </p:nvSpPr>
        <p:spPr>
          <a:xfrm flipH="false" flipV="false" rot="0">
            <a:off x="1603037" y="2535060"/>
            <a:ext cx="697320" cy="557856"/>
          </a:xfrm>
          <a:custGeom>
            <a:avLst/>
            <a:gdLst/>
            <a:ahLst/>
            <a:cxnLst/>
            <a:rect r="r" b="b" t="t" l="l"/>
            <a:pathLst>
              <a:path h="557856" w="697320">
                <a:moveTo>
                  <a:pt x="0" y="0"/>
                </a:moveTo>
                <a:lnTo>
                  <a:pt x="697320" y="0"/>
                </a:lnTo>
                <a:lnTo>
                  <a:pt x="697320" y="557856"/>
                </a:lnTo>
                <a:lnTo>
                  <a:pt x="0" y="55785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7" id="17"/>
          <p:cNvGrpSpPr/>
          <p:nvPr/>
        </p:nvGrpSpPr>
        <p:grpSpPr>
          <a:xfrm rot="0">
            <a:off x="2276131" y="4655943"/>
            <a:ext cx="5127065" cy="1179004"/>
            <a:chOff x="0" y="0"/>
            <a:chExt cx="1434211" cy="329807"/>
          </a:xfrm>
        </p:grpSpPr>
        <p:sp>
          <p:nvSpPr>
            <p:cNvPr name="Freeform 18" id="18"/>
            <p:cNvSpPr/>
            <p:nvPr/>
          </p:nvSpPr>
          <p:spPr>
            <a:xfrm flipH="false" flipV="false" rot="0">
              <a:off x="0" y="0"/>
              <a:ext cx="1434211" cy="329807"/>
            </a:xfrm>
            <a:custGeom>
              <a:avLst/>
              <a:gdLst/>
              <a:ahLst/>
              <a:cxnLst/>
              <a:rect r="r" b="b" t="t" l="l"/>
              <a:pathLst>
                <a:path h="329807" w="1434211">
                  <a:moveTo>
                    <a:pt x="54360" y="0"/>
                  </a:moveTo>
                  <a:lnTo>
                    <a:pt x="1379851" y="0"/>
                  </a:lnTo>
                  <a:cubicBezTo>
                    <a:pt x="1409873" y="0"/>
                    <a:pt x="1434211" y="24338"/>
                    <a:pt x="1434211" y="54360"/>
                  </a:cubicBezTo>
                  <a:lnTo>
                    <a:pt x="1434211" y="275446"/>
                  </a:lnTo>
                  <a:cubicBezTo>
                    <a:pt x="1434211" y="305469"/>
                    <a:pt x="1409873" y="329807"/>
                    <a:pt x="1379851" y="329807"/>
                  </a:cubicBezTo>
                  <a:lnTo>
                    <a:pt x="54360" y="329807"/>
                  </a:lnTo>
                  <a:cubicBezTo>
                    <a:pt x="24338" y="329807"/>
                    <a:pt x="0" y="305469"/>
                    <a:pt x="0" y="275446"/>
                  </a:cubicBezTo>
                  <a:lnTo>
                    <a:pt x="0" y="54360"/>
                  </a:lnTo>
                  <a:cubicBezTo>
                    <a:pt x="0" y="24338"/>
                    <a:pt x="24338" y="0"/>
                    <a:pt x="54360" y="0"/>
                  </a:cubicBezTo>
                  <a:close/>
                </a:path>
              </a:pathLst>
            </a:custGeom>
            <a:solidFill>
              <a:srgbClr val="DCDCDC"/>
            </a:solidFill>
          </p:spPr>
        </p:sp>
        <p:sp>
          <p:nvSpPr>
            <p:cNvPr name="TextBox 19" id="19"/>
            <p:cNvSpPr txBox="true"/>
            <p:nvPr/>
          </p:nvSpPr>
          <p:spPr>
            <a:xfrm>
              <a:off x="0" y="28575"/>
              <a:ext cx="1434211" cy="301232"/>
            </a:xfrm>
            <a:prstGeom prst="rect">
              <a:avLst/>
            </a:prstGeom>
          </p:spPr>
          <p:txBody>
            <a:bodyPr anchor="ctr" rtlCol="false" tIns="36076" lIns="36076" bIns="36076" rIns="36076"/>
            <a:lstStyle/>
            <a:p>
              <a:pPr algn="ctr">
                <a:lnSpc>
                  <a:spcPts val="3864"/>
                </a:lnSpc>
              </a:pPr>
            </a:p>
          </p:txBody>
        </p:sp>
      </p:grpSp>
      <p:grpSp>
        <p:nvGrpSpPr>
          <p:cNvPr name="Group 20" id="20"/>
          <p:cNvGrpSpPr/>
          <p:nvPr/>
        </p:nvGrpSpPr>
        <p:grpSpPr>
          <a:xfrm rot="0">
            <a:off x="1857029" y="4306959"/>
            <a:ext cx="3727506" cy="697966"/>
            <a:chOff x="0" y="0"/>
            <a:chExt cx="1551448" cy="290505"/>
          </a:xfrm>
        </p:grpSpPr>
        <p:sp>
          <p:nvSpPr>
            <p:cNvPr name="Freeform 21" id="21"/>
            <p:cNvSpPr/>
            <p:nvPr/>
          </p:nvSpPr>
          <p:spPr>
            <a:xfrm flipH="false" flipV="false" rot="0">
              <a:off x="0" y="0"/>
              <a:ext cx="1551448" cy="290505"/>
            </a:xfrm>
            <a:custGeom>
              <a:avLst/>
              <a:gdLst/>
              <a:ahLst/>
              <a:cxnLst/>
              <a:rect r="r" b="b" t="t" l="l"/>
              <a:pathLst>
                <a:path h="290505" w="1551448">
                  <a:moveTo>
                    <a:pt x="66463" y="0"/>
                  </a:moveTo>
                  <a:lnTo>
                    <a:pt x="1484985" y="0"/>
                  </a:lnTo>
                  <a:cubicBezTo>
                    <a:pt x="1502612" y="0"/>
                    <a:pt x="1519518" y="7002"/>
                    <a:pt x="1531982" y="19467"/>
                  </a:cubicBezTo>
                  <a:cubicBezTo>
                    <a:pt x="1544446" y="31931"/>
                    <a:pt x="1551448" y="48836"/>
                    <a:pt x="1551448" y="66463"/>
                  </a:cubicBezTo>
                  <a:lnTo>
                    <a:pt x="1551448" y="224042"/>
                  </a:lnTo>
                  <a:cubicBezTo>
                    <a:pt x="1551448" y="260748"/>
                    <a:pt x="1521692" y="290505"/>
                    <a:pt x="1484985" y="290505"/>
                  </a:cubicBezTo>
                  <a:lnTo>
                    <a:pt x="66463" y="290505"/>
                  </a:lnTo>
                  <a:cubicBezTo>
                    <a:pt x="48836" y="290505"/>
                    <a:pt x="31931" y="283503"/>
                    <a:pt x="19467" y="271038"/>
                  </a:cubicBezTo>
                  <a:cubicBezTo>
                    <a:pt x="7002" y="258574"/>
                    <a:pt x="0" y="241669"/>
                    <a:pt x="0" y="224042"/>
                  </a:cubicBezTo>
                  <a:lnTo>
                    <a:pt x="0" y="66463"/>
                  </a:lnTo>
                  <a:cubicBezTo>
                    <a:pt x="0" y="48836"/>
                    <a:pt x="7002" y="31931"/>
                    <a:pt x="19467" y="19467"/>
                  </a:cubicBezTo>
                  <a:cubicBezTo>
                    <a:pt x="31931" y="7002"/>
                    <a:pt x="48836" y="0"/>
                    <a:pt x="66463" y="0"/>
                  </a:cubicBezTo>
                  <a:close/>
                </a:path>
              </a:pathLst>
            </a:custGeom>
            <a:solidFill>
              <a:srgbClr val="087207"/>
            </a:solidFill>
          </p:spPr>
        </p:sp>
        <p:sp>
          <p:nvSpPr>
            <p:cNvPr name="TextBox 22" id="22"/>
            <p:cNvSpPr txBox="true"/>
            <p:nvPr/>
          </p:nvSpPr>
          <p:spPr>
            <a:xfrm>
              <a:off x="0" y="28575"/>
              <a:ext cx="1551448" cy="261930"/>
            </a:xfrm>
            <a:prstGeom prst="rect">
              <a:avLst/>
            </a:prstGeom>
          </p:spPr>
          <p:txBody>
            <a:bodyPr anchor="ctr" rtlCol="false" tIns="24246" lIns="24246" bIns="24246" rIns="24246"/>
            <a:lstStyle/>
            <a:p>
              <a:pPr algn="ctr">
                <a:lnSpc>
                  <a:spcPts val="3864"/>
                </a:lnSpc>
              </a:pPr>
            </a:p>
          </p:txBody>
        </p:sp>
      </p:grpSp>
      <p:grpSp>
        <p:nvGrpSpPr>
          <p:cNvPr name="Group 23" id="23"/>
          <p:cNvGrpSpPr/>
          <p:nvPr/>
        </p:nvGrpSpPr>
        <p:grpSpPr>
          <a:xfrm rot="0">
            <a:off x="1466377" y="4161182"/>
            <a:ext cx="970640" cy="970640"/>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F1EB"/>
            </a:solidFill>
            <a:ln w="28575" cap="sq">
              <a:solidFill>
                <a:srgbClr val="087207"/>
              </a:solidFill>
              <a:prstDash val="solid"/>
              <a:miter/>
            </a:ln>
          </p:spPr>
        </p:sp>
        <p:sp>
          <p:nvSpPr>
            <p:cNvPr name="TextBox 25" id="25"/>
            <p:cNvSpPr txBox="true"/>
            <p:nvPr/>
          </p:nvSpPr>
          <p:spPr>
            <a:xfrm>
              <a:off x="76200" y="85725"/>
              <a:ext cx="660400" cy="650875"/>
            </a:xfrm>
            <a:prstGeom prst="rect">
              <a:avLst/>
            </a:prstGeom>
          </p:spPr>
          <p:txBody>
            <a:bodyPr anchor="ctr" rtlCol="false" tIns="45822" lIns="45822" bIns="45822" rIns="45822"/>
            <a:lstStyle/>
            <a:p>
              <a:pPr algn="ctr">
                <a:lnSpc>
                  <a:spcPts val="2025"/>
                </a:lnSpc>
              </a:pPr>
            </a:p>
          </p:txBody>
        </p:sp>
      </p:grpSp>
      <p:sp>
        <p:nvSpPr>
          <p:cNvPr name="Freeform 26" id="26"/>
          <p:cNvSpPr/>
          <p:nvPr/>
        </p:nvSpPr>
        <p:spPr>
          <a:xfrm flipH="false" flipV="false" rot="0">
            <a:off x="1643743" y="4293743"/>
            <a:ext cx="615908" cy="705518"/>
          </a:xfrm>
          <a:custGeom>
            <a:avLst/>
            <a:gdLst/>
            <a:ahLst/>
            <a:cxnLst/>
            <a:rect r="r" b="b" t="t" l="l"/>
            <a:pathLst>
              <a:path h="705518" w="615908">
                <a:moveTo>
                  <a:pt x="0" y="0"/>
                </a:moveTo>
                <a:lnTo>
                  <a:pt x="615908" y="0"/>
                </a:lnTo>
                <a:lnTo>
                  <a:pt x="615908" y="705518"/>
                </a:lnTo>
                <a:lnTo>
                  <a:pt x="0" y="70551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27" id="27"/>
          <p:cNvGrpSpPr/>
          <p:nvPr/>
        </p:nvGrpSpPr>
        <p:grpSpPr>
          <a:xfrm rot="0">
            <a:off x="2276131" y="6488457"/>
            <a:ext cx="5127065" cy="1179004"/>
            <a:chOff x="0" y="0"/>
            <a:chExt cx="1434211" cy="329807"/>
          </a:xfrm>
        </p:grpSpPr>
        <p:sp>
          <p:nvSpPr>
            <p:cNvPr name="Freeform 28" id="28"/>
            <p:cNvSpPr/>
            <p:nvPr/>
          </p:nvSpPr>
          <p:spPr>
            <a:xfrm flipH="false" flipV="false" rot="0">
              <a:off x="0" y="0"/>
              <a:ext cx="1434211" cy="329807"/>
            </a:xfrm>
            <a:custGeom>
              <a:avLst/>
              <a:gdLst/>
              <a:ahLst/>
              <a:cxnLst/>
              <a:rect r="r" b="b" t="t" l="l"/>
              <a:pathLst>
                <a:path h="329807" w="1434211">
                  <a:moveTo>
                    <a:pt x="54360" y="0"/>
                  </a:moveTo>
                  <a:lnTo>
                    <a:pt x="1379851" y="0"/>
                  </a:lnTo>
                  <a:cubicBezTo>
                    <a:pt x="1409873" y="0"/>
                    <a:pt x="1434211" y="24338"/>
                    <a:pt x="1434211" y="54360"/>
                  </a:cubicBezTo>
                  <a:lnTo>
                    <a:pt x="1434211" y="275446"/>
                  </a:lnTo>
                  <a:cubicBezTo>
                    <a:pt x="1434211" y="305469"/>
                    <a:pt x="1409873" y="329807"/>
                    <a:pt x="1379851" y="329807"/>
                  </a:cubicBezTo>
                  <a:lnTo>
                    <a:pt x="54360" y="329807"/>
                  </a:lnTo>
                  <a:cubicBezTo>
                    <a:pt x="24338" y="329807"/>
                    <a:pt x="0" y="305469"/>
                    <a:pt x="0" y="275446"/>
                  </a:cubicBezTo>
                  <a:lnTo>
                    <a:pt x="0" y="54360"/>
                  </a:lnTo>
                  <a:cubicBezTo>
                    <a:pt x="0" y="24338"/>
                    <a:pt x="24338" y="0"/>
                    <a:pt x="54360" y="0"/>
                  </a:cubicBezTo>
                  <a:close/>
                </a:path>
              </a:pathLst>
            </a:custGeom>
            <a:solidFill>
              <a:srgbClr val="DCDCDC"/>
            </a:solidFill>
          </p:spPr>
        </p:sp>
        <p:sp>
          <p:nvSpPr>
            <p:cNvPr name="TextBox 29" id="29"/>
            <p:cNvSpPr txBox="true"/>
            <p:nvPr/>
          </p:nvSpPr>
          <p:spPr>
            <a:xfrm>
              <a:off x="0" y="28575"/>
              <a:ext cx="1434211" cy="301232"/>
            </a:xfrm>
            <a:prstGeom prst="rect">
              <a:avLst/>
            </a:prstGeom>
          </p:spPr>
          <p:txBody>
            <a:bodyPr anchor="ctr" rtlCol="false" tIns="36076" lIns="36076" bIns="36076" rIns="36076"/>
            <a:lstStyle/>
            <a:p>
              <a:pPr algn="ctr">
                <a:lnSpc>
                  <a:spcPts val="3864"/>
                </a:lnSpc>
              </a:pPr>
            </a:p>
          </p:txBody>
        </p:sp>
      </p:grpSp>
      <p:grpSp>
        <p:nvGrpSpPr>
          <p:cNvPr name="Group 30" id="30"/>
          <p:cNvGrpSpPr/>
          <p:nvPr/>
        </p:nvGrpSpPr>
        <p:grpSpPr>
          <a:xfrm rot="0">
            <a:off x="1857029" y="6139474"/>
            <a:ext cx="3727506" cy="697966"/>
            <a:chOff x="0" y="0"/>
            <a:chExt cx="1551448" cy="290505"/>
          </a:xfrm>
        </p:grpSpPr>
        <p:sp>
          <p:nvSpPr>
            <p:cNvPr name="Freeform 31" id="31"/>
            <p:cNvSpPr/>
            <p:nvPr/>
          </p:nvSpPr>
          <p:spPr>
            <a:xfrm flipH="false" flipV="false" rot="0">
              <a:off x="0" y="0"/>
              <a:ext cx="1551448" cy="290505"/>
            </a:xfrm>
            <a:custGeom>
              <a:avLst/>
              <a:gdLst/>
              <a:ahLst/>
              <a:cxnLst/>
              <a:rect r="r" b="b" t="t" l="l"/>
              <a:pathLst>
                <a:path h="290505" w="1551448">
                  <a:moveTo>
                    <a:pt x="66463" y="0"/>
                  </a:moveTo>
                  <a:lnTo>
                    <a:pt x="1484985" y="0"/>
                  </a:lnTo>
                  <a:cubicBezTo>
                    <a:pt x="1502612" y="0"/>
                    <a:pt x="1519518" y="7002"/>
                    <a:pt x="1531982" y="19467"/>
                  </a:cubicBezTo>
                  <a:cubicBezTo>
                    <a:pt x="1544446" y="31931"/>
                    <a:pt x="1551448" y="48836"/>
                    <a:pt x="1551448" y="66463"/>
                  </a:cubicBezTo>
                  <a:lnTo>
                    <a:pt x="1551448" y="224042"/>
                  </a:lnTo>
                  <a:cubicBezTo>
                    <a:pt x="1551448" y="260748"/>
                    <a:pt x="1521692" y="290505"/>
                    <a:pt x="1484985" y="290505"/>
                  </a:cubicBezTo>
                  <a:lnTo>
                    <a:pt x="66463" y="290505"/>
                  </a:lnTo>
                  <a:cubicBezTo>
                    <a:pt x="48836" y="290505"/>
                    <a:pt x="31931" y="283503"/>
                    <a:pt x="19467" y="271038"/>
                  </a:cubicBezTo>
                  <a:cubicBezTo>
                    <a:pt x="7002" y="258574"/>
                    <a:pt x="0" y="241669"/>
                    <a:pt x="0" y="224042"/>
                  </a:cubicBezTo>
                  <a:lnTo>
                    <a:pt x="0" y="66463"/>
                  </a:lnTo>
                  <a:cubicBezTo>
                    <a:pt x="0" y="48836"/>
                    <a:pt x="7002" y="31931"/>
                    <a:pt x="19467" y="19467"/>
                  </a:cubicBezTo>
                  <a:cubicBezTo>
                    <a:pt x="31931" y="7002"/>
                    <a:pt x="48836" y="0"/>
                    <a:pt x="66463" y="0"/>
                  </a:cubicBezTo>
                  <a:close/>
                </a:path>
              </a:pathLst>
            </a:custGeom>
            <a:solidFill>
              <a:srgbClr val="087207"/>
            </a:solidFill>
          </p:spPr>
        </p:sp>
        <p:sp>
          <p:nvSpPr>
            <p:cNvPr name="TextBox 32" id="32"/>
            <p:cNvSpPr txBox="true"/>
            <p:nvPr/>
          </p:nvSpPr>
          <p:spPr>
            <a:xfrm>
              <a:off x="0" y="28575"/>
              <a:ext cx="1551448" cy="261930"/>
            </a:xfrm>
            <a:prstGeom prst="rect">
              <a:avLst/>
            </a:prstGeom>
          </p:spPr>
          <p:txBody>
            <a:bodyPr anchor="ctr" rtlCol="false" tIns="24246" lIns="24246" bIns="24246" rIns="24246"/>
            <a:lstStyle/>
            <a:p>
              <a:pPr algn="ctr">
                <a:lnSpc>
                  <a:spcPts val="3864"/>
                </a:lnSpc>
              </a:pPr>
            </a:p>
          </p:txBody>
        </p:sp>
      </p:grpSp>
      <p:grpSp>
        <p:nvGrpSpPr>
          <p:cNvPr name="Group 33" id="33"/>
          <p:cNvGrpSpPr/>
          <p:nvPr/>
        </p:nvGrpSpPr>
        <p:grpSpPr>
          <a:xfrm rot="0">
            <a:off x="1466377" y="5993697"/>
            <a:ext cx="970640" cy="970640"/>
            <a:chOff x="0" y="0"/>
            <a:chExt cx="812800" cy="812800"/>
          </a:xfrm>
        </p:grpSpPr>
        <p:sp>
          <p:nvSpPr>
            <p:cNvPr name="Freeform 34" id="3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F1EB"/>
            </a:solidFill>
            <a:ln w="28575" cap="sq">
              <a:solidFill>
                <a:srgbClr val="087207"/>
              </a:solidFill>
              <a:prstDash val="solid"/>
              <a:miter/>
            </a:ln>
          </p:spPr>
        </p:sp>
        <p:sp>
          <p:nvSpPr>
            <p:cNvPr name="TextBox 35" id="35"/>
            <p:cNvSpPr txBox="true"/>
            <p:nvPr/>
          </p:nvSpPr>
          <p:spPr>
            <a:xfrm>
              <a:off x="76200" y="85725"/>
              <a:ext cx="660400" cy="650875"/>
            </a:xfrm>
            <a:prstGeom prst="rect">
              <a:avLst/>
            </a:prstGeom>
          </p:spPr>
          <p:txBody>
            <a:bodyPr anchor="ctr" rtlCol="false" tIns="45822" lIns="45822" bIns="45822" rIns="45822"/>
            <a:lstStyle/>
            <a:p>
              <a:pPr algn="ctr">
                <a:lnSpc>
                  <a:spcPts val="2025"/>
                </a:lnSpc>
              </a:pPr>
            </a:p>
          </p:txBody>
        </p:sp>
      </p:grpSp>
      <p:sp>
        <p:nvSpPr>
          <p:cNvPr name="Freeform 36" id="36"/>
          <p:cNvSpPr/>
          <p:nvPr/>
        </p:nvSpPr>
        <p:spPr>
          <a:xfrm flipH="false" flipV="false" rot="0">
            <a:off x="1624625" y="6191230"/>
            <a:ext cx="654145" cy="594454"/>
          </a:xfrm>
          <a:custGeom>
            <a:avLst/>
            <a:gdLst/>
            <a:ahLst/>
            <a:cxnLst/>
            <a:rect r="r" b="b" t="t" l="l"/>
            <a:pathLst>
              <a:path h="594454" w="654145">
                <a:moveTo>
                  <a:pt x="0" y="0"/>
                </a:moveTo>
                <a:lnTo>
                  <a:pt x="654145" y="0"/>
                </a:lnTo>
                <a:lnTo>
                  <a:pt x="654145" y="594454"/>
                </a:lnTo>
                <a:lnTo>
                  <a:pt x="0" y="59445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37" id="37"/>
          <p:cNvGrpSpPr/>
          <p:nvPr/>
        </p:nvGrpSpPr>
        <p:grpSpPr>
          <a:xfrm rot="0">
            <a:off x="2259651" y="8057986"/>
            <a:ext cx="6966922" cy="1670589"/>
            <a:chOff x="0" y="0"/>
            <a:chExt cx="1948881" cy="467320"/>
          </a:xfrm>
        </p:grpSpPr>
        <p:sp>
          <p:nvSpPr>
            <p:cNvPr name="Freeform 38" id="38"/>
            <p:cNvSpPr/>
            <p:nvPr/>
          </p:nvSpPr>
          <p:spPr>
            <a:xfrm flipH="false" flipV="false" rot="0">
              <a:off x="0" y="0"/>
              <a:ext cx="1948881" cy="467320"/>
            </a:xfrm>
            <a:custGeom>
              <a:avLst/>
              <a:gdLst/>
              <a:ahLst/>
              <a:cxnLst/>
              <a:rect r="r" b="b" t="t" l="l"/>
              <a:pathLst>
                <a:path h="467320" w="1948881">
                  <a:moveTo>
                    <a:pt x="40005" y="0"/>
                  </a:moveTo>
                  <a:lnTo>
                    <a:pt x="1908876" y="0"/>
                  </a:lnTo>
                  <a:cubicBezTo>
                    <a:pt x="1919486" y="0"/>
                    <a:pt x="1929661" y="4215"/>
                    <a:pt x="1937164" y="11717"/>
                  </a:cubicBezTo>
                  <a:cubicBezTo>
                    <a:pt x="1944666" y="19219"/>
                    <a:pt x="1948881" y="29395"/>
                    <a:pt x="1948881" y="40005"/>
                  </a:cubicBezTo>
                  <a:lnTo>
                    <a:pt x="1948881" y="427315"/>
                  </a:lnTo>
                  <a:cubicBezTo>
                    <a:pt x="1948881" y="437925"/>
                    <a:pt x="1944666" y="448100"/>
                    <a:pt x="1937164" y="455603"/>
                  </a:cubicBezTo>
                  <a:cubicBezTo>
                    <a:pt x="1929661" y="463105"/>
                    <a:pt x="1919486" y="467320"/>
                    <a:pt x="1908876" y="467320"/>
                  </a:cubicBezTo>
                  <a:lnTo>
                    <a:pt x="40005" y="467320"/>
                  </a:lnTo>
                  <a:cubicBezTo>
                    <a:pt x="29395" y="467320"/>
                    <a:pt x="19219" y="463105"/>
                    <a:pt x="11717" y="455603"/>
                  </a:cubicBezTo>
                  <a:cubicBezTo>
                    <a:pt x="4215" y="448100"/>
                    <a:pt x="0" y="437925"/>
                    <a:pt x="0" y="427315"/>
                  </a:cubicBezTo>
                  <a:lnTo>
                    <a:pt x="0" y="40005"/>
                  </a:lnTo>
                  <a:cubicBezTo>
                    <a:pt x="0" y="29395"/>
                    <a:pt x="4215" y="19219"/>
                    <a:pt x="11717" y="11717"/>
                  </a:cubicBezTo>
                  <a:cubicBezTo>
                    <a:pt x="19219" y="4215"/>
                    <a:pt x="29395" y="0"/>
                    <a:pt x="40005" y="0"/>
                  </a:cubicBezTo>
                  <a:close/>
                </a:path>
              </a:pathLst>
            </a:custGeom>
            <a:solidFill>
              <a:srgbClr val="FFDD3D"/>
            </a:solidFill>
          </p:spPr>
        </p:sp>
        <p:sp>
          <p:nvSpPr>
            <p:cNvPr name="TextBox 39" id="39"/>
            <p:cNvSpPr txBox="true"/>
            <p:nvPr/>
          </p:nvSpPr>
          <p:spPr>
            <a:xfrm>
              <a:off x="0" y="28575"/>
              <a:ext cx="1948881" cy="438745"/>
            </a:xfrm>
            <a:prstGeom prst="rect">
              <a:avLst/>
            </a:prstGeom>
          </p:spPr>
          <p:txBody>
            <a:bodyPr anchor="ctr" rtlCol="false" tIns="36076" lIns="36076" bIns="36076" rIns="36076"/>
            <a:lstStyle/>
            <a:p>
              <a:pPr algn="ctr">
                <a:lnSpc>
                  <a:spcPts val="3864"/>
                </a:lnSpc>
              </a:pPr>
            </a:p>
          </p:txBody>
        </p:sp>
      </p:grpSp>
      <p:sp>
        <p:nvSpPr>
          <p:cNvPr name="TextBox 40" id="40"/>
          <p:cNvSpPr txBox="true"/>
          <p:nvPr/>
        </p:nvSpPr>
        <p:spPr>
          <a:xfrm rot="0">
            <a:off x="2720128" y="2606532"/>
            <a:ext cx="2284417" cy="462367"/>
          </a:xfrm>
          <a:prstGeom prst="rect">
            <a:avLst/>
          </a:prstGeom>
        </p:spPr>
        <p:txBody>
          <a:bodyPr anchor="t" rtlCol="false" tIns="0" lIns="0" bIns="0" rIns="0">
            <a:spAutoFit/>
          </a:bodyPr>
          <a:lstStyle/>
          <a:p>
            <a:pPr algn="l" marL="0" indent="0" lvl="0">
              <a:lnSpc>
                <a:spcPts val="3337"/>
              </a:lnSpc>
              <a:spcBef>
                <a:spcPct val="0"/>
              </a:spcBef>
            </a:pPr>
            <a:r>
              <a:rPr lang="en-US" sz="3240">
                <a:solidFill>
                  <a:srgbClr val="F2F1EB"/>
                </a:solidFill>
                <a:latin typeface="Poppins"/>
                <a:ea typeface="Poppins"/>
                <a:cs typeface="Poppins"/>
                <a:sym typeface="Poppins"/>
              </a:rPr>
              <a:t>Nüfus</a:t>
            </a:r>
          </a:p>
        </p:txBody>
      </p:sp>
      <p:sp>
        <p:nvSpPr>
          <p:cNvPr name="TextBox 41" id="41"/>
          <p:cNvSpPr txBox="true"/>
          <p:nvPr/>
        </p:nvSpPr>
        <p:spPr>
          <a:xfrm rot="0">
            <a:off x="2720128" y="3280258"/>
            <a:ext cx="4239071" cy="489304"/>
          </a:xfrm>
          <a:prstGeom prst="rect">
            <a:avLst/>
          </a:prstGeom>
        </p:spPr>
        <p:txBody>
          <a:bodyPr anchor="t" rtlCol="false" tIns="0" lIns="0" bIns="0" rIns="0">
            <a:spAutoFit/>
          </a:bodyPr>
          <a:lstStyle/>
          <a:p>
            <a:pPr algn="l">
              <a:lnSpc>
                <a:spcPts val="1935"/>
              </a:lnSpc>
            </a:pPr>
            <a:r>
              <a:rPr lang="en-US" sz="1573">
                <a:solidFill>
                  <a:srgbClr val="000000"/>
                </a:solidFill>
                <a:latin typeface="Poppins"/>
                <a:ea typeface="Poppins"/>
                <a:cs typeface="Poppins"/>
                <a:sym typeface="Poppins"/>
              </a:rPr>
              <a:t>Afrika, 1,3 milyardan fazla nüfusuyla dünyanın en kalabalık ikinci kıtasıdır.</a:t>
            </a:r>
          </a:p>
        </p:txBody>
      </p:sp>
      <p:sp>
        <p:nvSpPr>
          <p:cNvPr name="TextBox 42" id="42"/>
          <p:cNvSpPr txBox="true"/>
          <p:nvPr/>
        </p:nvSpPr>
        <p:spPr>
          <a:xfrm rot="0">
            <a:off x="2720128" y="4439046"/>
            <a:ext cx="2633979" cy="462367"/>
          </a:xfrm>
          <a:prstGeom prst="rect">
            <a:avLst/>
          </a:prstGeom>
        </p:spPr>
        <p:txBody>
          <a:bodyPr anchor="t" rtlCol="false" tIns="0" lIns="0" bIns="0" rIns="0">
            <a:spAutoFit/>
          </a:bodyPr>
          <a:lstStyle/>
          <a:p>
            <a:pPr algn="l" marL="0" indent="0" lvl="0">
              <a:lnSpc>
                <a:spcPts val="3337"/>
              </a:lnSpc>
              <a:spcBef>
                <a:spcPct val="0"/>
              </a:spcBef>
            </a:pPr>
            <a:r>
              <a:rPr lang="en-US" sz="3240">
                <a:solidFill>
                  <a:srgbClr val="F2F1EB"/>
                </a:solidFill>
                <a:latin typeface="Poppins"/>
                <a:ea typeface="Poppins"/>
                <a:cs typeface="Poppins"/>
                <a:sym typeface="Poppins"/>
              </a:rPr>
              <a:t>Yüz ölçümü</a:t>
            </a:r>
          </a:p>
        </p:txBody>
      </p:sp>
      <p:sp>
        <p:nvSpPr>
          <p:cNvPr name="TextBox 43" id="43"/>
          <p:cNvSpPr txBox="true"/>
          <p:nvPr/>
        </p:nvSpPr>
        <p:spPr>
          <a:xfrm rot="0">
            <a:off x="2720128" y="5112772"/>
            <a:ext cx="4239071" cy="489304"/>
          </a:xfrm>
          <a:prstGeom prst="rect">
            <a:avLst/>
          </a:prstGeom>
        </p:spPr>
        <p:txBody>
          <a:bodyPr anchor="t" rtlCol="false" tIns="0" lIns="0" bIns="0" rIns="0">
            <a:spAutoFit/>
          </a:bodyPr>
          <a:lstStyle/>
          <a:p>
            <a:pPr algn="l">
              <a:lnSpc>
                <a:spcPts val="1935"/>
              </a:lnSpc>
            </a:pPr>
            <a:r>
              <a:rPr lang="en-US" sz="1573">
                <a:solidFill>
                  <a:srgbClr val="000000"/>
                </a:solidFill>
                <a:latin typeface="Poppins"/>
                <a:ea typeface="Poppins"/>
                <a:cs typeface="Poppins"/>
                <a:sym typeface="Poppins"/>
              </a:rPr>
              <a:t>Yaklaşık 30,37 milyon kilometrekarelik alanıyla dünyanın ikinci büyük kıtasıdır.</a:t>
            </a:r>
          </a:p>
        </p:txBody>
      </p:sp>
      <p:sp>
        <p:nvSpPr>
          <p:cNvPr name="TextBox 44" id="44"/>
          <p:cNvSpPr txBox="true"/>
          <p:nvPr/>
        </p:nvSpPr>
        <p:spPr>
          <a:xfrm rot="0">
            <a:off x="2720128" y="6271561"/>
            <a:ext cx="2284417" cy="462367"/>
          </a:xfrm>
          <a:prstGeom prst="rect">
            <a:avLst/>
          </a:prstGeom>
        </p:spPr>
        <p:txBody>
          <a:bodyPr anchor="t" rtlCol="false" tIns="0" lIns="0" bIns="0" rIns="0">
            <a:spAutoFit/>
          </a:bodyPr>
          <a:lstStyle/>
          <a:p>
            <a:pPr algn="l" marL="0" indent="0" lvl="0">
              <a:lnSpc>
                <a:spcPts val="3337"/>
              </a:lnSpc>
              <a:spcBef>
                <a:spcPct val="0"/>
              </a:spcBef>
            </a:pPr>
            <a:r>
              <a:rPr lang="en-US" sz="3240">
                <a:solidFill>
                  <a:srgbClr val="F2F1EB"/>
                </a:solidFill>
                <a:latin typeface="Poppins"/>
                <a:ea typeface="Poppins"/>
                <a:cs typeface="Poppins"/>
                <a:sym typeface="Poppins"/>
              </a:rPr>
              <a:t>Dil</a:t>
            </a:r>
          </a:p>
        </p:txBody>
      </p:sp>
      <p:sp>
        <p:nvSpPr>
          <p:cNvPr name="TextBox 45" id="45"/>
          <p:cNvSpPr txBox="true"/>
          <p:nvPr/>
        </p:nvSpPr>
        <p:spPr>
          <a:xfrm rot="0">
            <a:off x="2720128" y="6935761"/>
            <a:ext cx="4388883" cy="536548"/>
          </a:xfrm>
          <a:prstGeom prst="rect">
            <a:avLst/>
          </a:prstGeom>
        </p:spPr>
        <p:txBody>
          <a:bodyPr anchor="t" rtlCol="false" tIns="0" lIns="0" bIns="0" rIns="0">
            <a:spAutoFit/>
          </a:bodyPr>
          <a:lstStyle/>
          <a:p>
            <a:pPr algn="l">
              <a:lnSpc>
                <a:spcPts val="2058"/>
              </a:lnSpc>
            </a:pPr>
            <a:r>
              <a:rPr lang="en-US" sz="1673">
                <a:solidFill>
                  <a:srgbClr val="000000"/>
                </a:solidFill>
                <a:latin typeface="Poppins"/>
                <a:ea typeface="Poppins"/>
                <a:cs typeface="Poppins"/>
                <a:sym typeface="Poppins"/>
              </a:rPr>
              <a:t>Afrika dil açısından çeşitliliğe sahiptir; 2.000'den fazla farklı dil konuşulmaktadır.</a:t>
            </a:r>
          </a:p>
        </p:txBody>
      </p:sp>
      <p:sp>
        <p:nvSpPr>
          <p:cNvPr name="TextBox 46" id="46"/>
          <p:cNvSpPr txBox="true"/>
          <p:nvPr/>
        </p:nvSpPr>
        <p:spPr>
          <a:xfrm rot="0">
            <a:off x="2588852" y="8277061"/>
            <a:ext cx="6395797" cy="1240255"/>
          </a:xfrm>
          <a:prstGeom prst="rect">
            <a:avLst/>
          </a:prstGeom>
        </p:spPr>
        <p:txBody>
          <a:bodyPr anchor="t" rtlCol="false" tIns="0" lIns="0" bIns="0" rIns="0">
            <a:spAutoFit/>
          </a:bodyPr>
          <a:lstStyle/>
          <a:p>
            <a:pPr algn="l">
              <a:lnSpc>
                <a:spcPts val="2427"/>
              </a:lnSpc>
            </a:pPr>
            <a:r>
              <a:rPr lang="en-US" sz="1973">
                <a:solidFill>
                  <a:srgbClr val="000000"/>
                </a:solidFill>
                <a:latin typeface="Poppins"/>
                <a:ea typeface="Poppins"/>
                <a:cs typeface="Poppins"/>
                <a:sym typeface="Poppins"/>
              </a:rPr>
              <a:t>Afrika ve Güneydoğu Asya'ya açılmak, özellikle tarımsal ekonomilerin hızla büyüdüğü ve küçük ölçekli çiftçilerin hakim olduğu Nijerya, Kenya ve Vietnam gibi ülkelere odaklanmak.</a:t>
            </a:r>
          </a:p>
        </p:txBody>
      </p:sp>
      <p:sp>
        <p:nvSpPr>
          <p:cNvPr name="Freeform 47" id="47"/>
          <p:cNvSpPr/>
          <p:nvPr/>
        </p:nvSpPr>
        <p:spPr>
          <a:xfrm flipH="false" flipV="false" rot="1334149">
            <a:off x="11951702" y="4899784"/>
            <a:ext cx="1076094" cy="1076094"/>
          </a:xfrm>
          <a:custGeom>
            <a:avLst/>
            <a:gdLst/>
            <a:ahLst/>
            <a:cxnLst/>
            <a:rect r="r" b="b" t="t" l="l"/>
            <a:pathLst>
              <a:path h="1076094" w="1076094">
                <a:moveTo>
                  <a:pt x="0" y="0"/>
                </a:moveTo>
                <a:lnTo>
                  <a:pt x="1076094" y="0"/>
                </a:lnTo>
                <a:lnTo>
                  <a:pt x="1076094" y="1076095"/>
                </a:lnTo>
                <a:lnTo>
                  <a:pt x="0" y="107609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AutoShape 48" id="48"/>
          <p:cNvSpPr/>
          <p:nvPr/>
        </p:nvSpPr>
        <p:spPr>
          <a:xfrm flipH="true" flipV="true">
            <a:off x="8073775" y="1363133"/>
            <a:ext cx="4257617" cy="3241108"/>
          </a:xfrm>
          <a:prstGeom prst="line">
            <a:avLst/>
          </a:prstGeom>
          <a:ln cap="flat" w="28575">
            <a:solidFill>
              <a:srgbClr val="424242"/>
            </a:solidFill>
            <a:prstDash val="sysDash"/>
            <a:headEnd type="oval" len="lg" w="lg"/>
            <a:tailEnd type="none" len="sm" w="sm"/>
          </a:ln>
        </p:spPr>
      </p:sp>
      <p:sp>
        <p:nvSpPr>
          <p:cNvPr name="Freeform 49" id="49"/>
          <p:cNvSpPr/>
          <p:nvPr/>
        </p:nvSpPr>
        <p:spPr>
          <a:xfrm flipH="false" flipV="false" rot="0">
            <a:off x="16839080" y="8911530"/>
            <a:ext cx="840440" cy="840440"/>
          </a:xfrm>
          <a:custGeom>
            <a:avLst/>
            <a:gdLst/>
            <a:ahLst/>
            <a:cxnLst/>
            <a:rect r="r" b="b" t="t" l="l"/>
            <a:pathLst>
              <a:path h="840440" w="840440">
                <a:moveTo>
                  <a:pt x="0" y="0"/>
                </a:moveTo>
                <a:lnTo>
                  <a:pt x="840440" y="0"/>
                </a:lnTo>
                <a:lnTo>
                  <a:pt x="840440" y="840440"/>
                </a:lnTo>
                <a:lnTo>
                  <a:pt x="0" y="840440"/>
                </a:lnTo>
                <a:lnTo>
                  <a:pt x="0" y="0"/>
                </a:lnTo>
                <a:close/>
              </a:path>
            </a:pathLst>
          </a:custGeom>
          <a:blipFill>
            <a:blip r:embed="rId12"/>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9FBFF"/>
        </a:solidFill>
      </p:bgPr>
    </p:bg>
    <p:spTree>
      <p:nvGrpSpPr>
        <p:cNvPr id="1" name=""/>
        <p:cNvGrpSpPr/>
        <p:nvPr/>
      </p:nvGrpSpPr>
      <p:grpSpPr>
        <a:xfrm>
          <a:off x="0" y="0"/>
          <a:ext cx="0" cy="0"/>
          <a:chOff x="0" y="0"/>
          <a:chExt cx="0" cy="0"/>
        </a:xfrm>
      </p:grpSpPr>
      <p:sp>
        <p:nvSpPr>
          <p:cNvPr name="Freeform 2" id="2"/>
          <p:cNvSpPr/>
          <p:nvPr/>
        </p:nvSpPr>
        <p:spPr>
          <a:xfrm flipH="false" flipV="false" rot="0">
            <a:off x="3989203" y="-6499382"/>
            <a:ext cx="36014611" cy="19136660"/>
          </a:xfrm>
          <a:custGeom>
            <a:avLst/>
            <a:gdLst/>
            <a:ahLst/>
            <a:cxnLst/>
            <a:rect r="r" b="b" t="t" l="l"/>
            <a:pathLst>
              <a:path h="19136660" w="36014611">
                <a:moveTo>
                  <a:pt x="0" y="0"/>
                </a:moveTo>
                <a:lnTo>
                  <a:pt x="36014612" y="0"/>
                </a:lnTo>
                <a:lnTo>
                  <a:pt x="36014612" y="19136660"/>
                </a:lnTo>
                <a:lnTo>
                  <a:pt x="0" y="191366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576092" y="787025"/>
            <a:ext cx="9565857" cy="1152218"/>
            <a:chOff x="0" y="0"/>
            <a:chExt cx="2413659" cy="290728"/>
          </a:xfrm>
        </p:grpSpPr>
        <p:sp>
          <p:nvSpPr>
            <p:cNvPr name="Freeform 4" id="4"/>
            <p:cNvSpPr/>
            <p:nvPr/>
          </p:nvSpPr>
          <p:spPr>
            <a:xfrm flipH="false" flipV="false" rot="0">
              <a:off x="0" y="0"/>
              <a:ext cx="2413659" cy="290728"/>
            </a:xfrm>
            <a:custGeom>
              <a:avLst/>
              <a:gdLst/>
              <a:ahLst/>
              <a:cxnLst/>
              <a:rect r="r" b="b" t="t" l="l"/>
              <a:pathLst>
                <a:path h="290728" w="2413659">
                  <a:moveTo>
                    <a:pt x="28326" y="0"/>
                  </a:moveTo>
                  <a:lnTo>
                    <a:pt x="2385333" y="0"/>
                  </a:lnTo>
                  <a:cubicBezTo>
                    <a:pt x="2400977" y="0"/>
                    <a:pt x="2413659" y="12682"/>
                    <a:pt x="2413659" y="28326"/>
                  </a:cubicBezTo>
                  <a:lnTo>
                    <a:pt x="2413659" y="262401"/>
                  </a:lnTo>
                  <a:cubicBezTo>
                    <a:pt x="2413659" y="278046"/>
                    <a:pt x="2400977" y="290728"/>
                    <a:pt x="2385333" y="290728"/>
                  </a:cubicBezTo>
                  <a:lnTo>
                    <a:pt x="28326" y="290728"/>
                  </a:lnTo>
                  <a:cubicBezTo>
                    <a:pt x="12682" y="290728"/>
                    <a:pt x="0" y="278046"/>
                    <a:pt x="0" y="262401"/>
                  </a:cubicBezTo>
                  <a:lnTo>
                    <a:pt x="0" y="28326"/>
                  </a:lnTo>
                  <a:cubicBezTo>
                    <a:pt x="0" y="12682"/>
                    <a:pt x="12682" y="0"/>
                    <a:pt x="28326" y="0"/>
                  </a:cubicBezTo>
                  <a:close/>
                </a:path>
              </a:pathLst>
            </a:custGeom>
            <a:solidFill>
              <a:srgbClr val="35B120"/>
            </a:solidFill>
          </p:spPr>
        </p:sp>
        <p:sp>
          <p:nvSpPr>
            <p:cNvPr name="TextBox 5" id="5"/>
            <p:cNvSpPr txBox="true"/>
            <p:nvPr/>
          </p:nvSpPr>
          <p:spPr>
            <a:xfrm>
              <a:off x="0" y="28575"/>
              <a:ext cx="2413659" cy="262153"/>
            </a:xfrm>
            <a:prstGeom prst="rect">
              <a:avLst/>
            </a:prstGeom>
          </p:spPr>
          <p:txBody>
            <a:bodyPr anchor="ctr" rtlCol="false" tIns="36076" lIns="36076" bIns="36076" rIns="36076"/>
            <a:lstStyle/>
            <a:p>
              <a:pPr algn="ctr">
                <a:lnSpc>
                  <a:spcPts val="3864"/>
                </a:lnSpc>
              </a:pPr>
            </a:p>
          </p:txBody>
        </p:sp>
      </p:grpSp>
      <p:grpSp>
        <p:nvGrpSpPr>
          <p:cNvPr name="Group 6" id="6"/>
          <p:cNvGrpSpPr/>
          <p:nvPr/>
        </p:nvGrpSpPr>
        <p:grpSpPr>
          <a:xfrm rot="0">
            <a:off x="2276131" y="2823428"/>
            <a:ext cx="5127065" cy="1179004"/>
            <a:chOff x="0" y="0"/>
            <a:chExt cx="1434211" cy="329807"/>
          </a:xfrm>
        </p:grpSpPr>
        <p:sp>
          <p:nvSpPr>
            <p:cNvPr name="Freeform 7" id="7"/>
            <p:cNvSpPr/>
            <p:nvPr/>
          </p:nvSpPr>
          <p:spPr>
            <a:xfrm flipH="false" flipV="false" rot="0">
              <a:off x="0" y="0"/>
              <a:ext cx="1434211" cy="329807"/>
            </a:xfrm>
            <a:custGeom>
              <a:avLst/>
              <a:gdLst/>
              <a:ahLst/>
              <a:cxnLst/>
              <a:rect r="r" b="b" t="t" l="l"/>
              <a:pathLst>
                <a:path h="329807" w="1434211">
                  <a:moveTo>
                    <a:pt x="60400" y="0"/>
                  </a:moveTo>
                  <a:lnTo>
                    <a:pt x="1373811" y="0"/>
                  </a:lnTo>
                  <a:cubicBezTo>
                    <a:pt x="1407169" y="0"/>
                    <a:pt x="1434211" y="27042"/>
                    <a:pt x="1434211" y="60400"/>
                  </a:cubicBezTo>
                  <a:lnTo>
                    <a:pt x="1434211" y="269406"/>
                  </a:lnTo>
                  <a:cubicBezTo>
                    <a:pt x="1434211" y="302765"/>
                    <a:pt x="1407169" y="329807"/>
                    <a:pt x="1373811" y="329807"/>
                  </a:cubicBezTo>
                  <a:lnTo>
                    <a:pt x="60400" y="329807"/>
                  </a:lnTo>
                  <a:cubicBezTo>
                    <a:pt x="27042" y="329807"/>
                    <a:pt x="0" y="302765"/>
                    <a:pt x="0" y="269406"/>
                  </a:cubicBezTo>
                  <a:lnTo>
                    <a:pt x="0" y="60400"/>
                  </a:lnTo>
                  <a:cubicBezTo>
                    <a:pt x="0" y="27042"/>
                    <a:pt x="27042" y="0"/>
                    <a:pt x="60400" y="0"/>
                  </a:cubicBezTo>
                  <a:close/>
                </a:path>
              </a:pathLst>
            </a:custGeom>
            <a:solidFill>
              <a:srgbClr val="DCDCDC"/>
            </a:solidFill>
          </p:spPr>
        </p:sp>
        <p:sp>
          <p:nvSpPr>
            <p:cNvPr name="TextBox 8" id="8"/>
            <p:cNvSpPr txBox="true"/>
            <p:nvPr/>
          </p:nvSpPr>
          <p:spPr>
            <a:xfrm>
              <a:off x="0" y="28575"/>
              <a:ext cx="1434211" cy="301232"/>
            </a:xfrm>
            <a:prstGeom prst="rect">
              <a:avLst/>
            </a:prstGeom>
          </p:spPr>
          <p:txBody>
            <a:bodyPr anchor="ctr" rtlCol="false" tIns="36076" lIns="36076" bIns="36076" rIns="36076"/>
            <a:lstStyle/>
            <a:p>
              <a:pPr algn="ctr">
                <a:lnSpc>
                  <a:spcPts val="3864"/>
                </a:lnSpc>
              </a:pPr>
            </a:p>
          </p:txBody>
        </p:sp>
      </p:grpSp>
      <p:grpSp>
        <p:nvGrpSpPr>
          <p:cNvPr name="Group 9" id="9"/>
          <p:cNvGrpSpPr/>
          <p:nvPr/>
        </p:nvGrpSpPr>
        <p:grpSpPr>
          <a:xfrm rot="0">
            <a:off x="1857029" y="2474445"/>
            <a:ext cx="3727506" cy="697966"/>
            <a:chOff x="0" y="0"/>
            <a:chExt cx="1551448" cy="290505"/>
          </a:xfrm>
        </p:grpSpPr>
        <p:sp>
          <p:nvSpPr>
            <p:cNvPr name="Freeform 10" id="10"/>
            <p:cNvSpPr/>
            <p:nvPr/>
          </p:nvSpPr>
          <p:spPr>
            <a:xfrm flipH="false" flipV="false" rot="0">
              <a:off x="0" y="0"/>
              <a:ext cx="1551448" cy="290505"/>
            </a:xfrm>
            <a:custGeom>
              <a:avLst/>
              <a:gdLst/>
              <a:ahLst/>
              <a:cxnLst/>
              <a:rect r="r" b="b" t="t" l="l"/>
              <a:pathLst>
                <a:path h="290505" w="1551448">
                  <a:moveTo>
                    <a:pt x="72694" y="0"/>
                  </a:moveTo>
                  <a:lnTo>
                    <a:pt x="1478754" y="0"/>
                  </a:lnTo>
                  <a:cubicBezTo>
                    <a:pt x="1518902" y="0"/>
                    <a:pt x="1551448" y="32546"/>
                    <a:pt x="1551448" y="72694"/>
                  </a:cubicBezTo>
                  <a:lnTo>
                    <a:pt x="1551448" y="217811"/>
                  </a:lnTo>
                  <a:cubicBezTo>
                    <a:pt x="1551448" y="257959"/>
                    <a:pt x="1518902" y="290505"/>
                    <a:pt x="1478754" y="290505"/>
                  </a:cubicBezTo>
                  <a:lnTo>
                    <a:pt x="72694" y="290505"/>
                  </a:lnTo>
                  <a:cubicBezTo>
                    <a:pt x="32546" y="290505"/>
                    <a:pt x="0" y="257959"/>
                    <a:pt x="0" y="217811"/>
                  </a:cubicBezTo>
                  <a:lnTo>
                    <a:pt x="0" y="72694"/>
                  </a:lnTo>
                  <a:cubicBezTo>
                    <a:pt x="0" y="32546"/>
                    <a:pt x="32546" y="0"/>
                    <a:pt x="72694" y="0"/>
                  </a:cubicBezTo>
                  <a:close/>
                </a:path>
              </a:pathLst>
            </a:custGeom>
            <a:solidFill>
              <a:srgbClr val="087207"/>
            </a:solidFill>
          </p:spPr>
        </p:sp>
        <p:sp>
          <p:nvSpPr>
            <p:cNvPr name="TextBox 11" id="11"/>
            <p:cNvSpPr txBox="true"/>
            <p:nvPr/>
          </p:nvSpPr>
          <p:spPr>
            <a:xfrm>
              <a:off x="0" y="28575"/>
              <a:ext cx="1551448" cy="261930"/>
            </a:xfrm>
            <a:prstGeom prst="rect">
              <a:avLst/>
            </a:prstGeom>
          </p:spPr>
          <p:txBody>
            <a:bodyPr anchor="ctr" rtlCol="false" tIns="24246" lIns="24246" bIns="24246" rIns="24246"/>
            <a:lstStyle/>
            <a:p>
              <a:pPr algn="ctr">
                <a:lnSpc>
                  <a:spcPts val="3864"/>
                </a:lnSpc>
              </a:pPr>
            </a:p>
          </p:txBody>
        </p:sp>
      </p:grpSp>
      <p:grpSp>
        <p:nvGrpSpPr>
          <p:cNvPr name="Group 12" id="12"/>
          <p:cNvGrpSpPr/>
          <p:nvPr/>
        </p:nvGrpSpPr>
        <p:grpSpPr>
          <a:xfrm rot="0">
            <a:off x="1466377" y="2328668"/>
            <a:ext cx="970640" cy="970640"/>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F1EB"/>
            </a:solidFill>
            <a:ln w="28575" cap="sq">
              <a:solidFill>
                <a:srgbClr val="087207"/>
              </a:solidFill>
              <a:prstDash val="solid"/>
              <a:miter/>
            </a:ln>
          </p:spPr>
        </p:sp>
        <p:sp>
          <p:nvSpPr>
            <p:cNvPr name="TextBox 14" id="14"/>
            <p:cNvSpPr txBox="true"/>
            <p:nvPr/>
          </p:nvSpPr>
          <p:spPr>
            <a:xfrm>
              <a:off x="76200" y="85725"/>
              <a:ext cx="660400" cy="650875"/>
            </a:xfrm>
            <a:prstGeom prst="rect">
              <a:avLst/>
            </a:prstGeom>
          </p:spPr>
          <p:txBody>
            <a:bodyPr anchor="ctr" rtlCol="false" tIns="45822" lIns="45822" bIns="45822" rIns="45822"/>
            <a:lstStyle/>
            <a:p>
              <a:pPr algn="ctr">
                <a:lnSpc>
                  <a:spcPts val="2025"/>
                </a:lnSpc>
              </a:pPr>
            </a:p>
          </p:txBody>
        </p:sp>
      </p:grpSp>
      <p:sp>
        <p:nvSpPr>
          <p:cNvPr name="Freeform 15" id="15"/>
          <p:cNvSpPr/>
          <p:nvPr/>
        </p:nvSpPr>
        <p:spPr>
          <a:xfrm flipH="false" flipV="false" rot="0">
            <a:off x="1603037" y="2535060"/>
            <a:ext cx="697320" cy="557856"/>
          </a:xfrm>
          <a:custGeom>
            <a:avLst/>
            <a:gdLst/>
            <a:ahLst/>
            <a:cxnLst/>
            <a:rect r="r" b="b" t="t" l="l"/>
            <a:pathLst>
              <a:path h="557856" w="697320">
                <a:moveTo>
                  <a:pt x="0" y="0"/>
                </a:moveTo>
                <a:lnTo>
                  <a:pt x="697320" y="0"/>
                </a:lnTo>
                <a:lnTo>
                  <a:pt x="697320" y="557856"/>
                </a:lnTo>
                <a:lnTo>
                  <a:pt x="0" y="55785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6" id="16"/>
          <p:cNvGrpSpPr/>
          <p:nvPr/>
        </p:nvGrpSpPr>
        <p:grpSpPr>
          <a:xfrm rot="0">
            <a:off x="2276131" y="4655943"/>
            <a:ext cx="5127065" cy="1179004"/>
            <a:chOff x="0" y="0"/>
            <a:chExt cx="1434211" cy="329807"/>
          </a:xfrm>
        </p:grpSpPr>
        <p:sp>
          <p:nvSpPr>
            <p:cNvPr name="Freeform 17" id="17"/>
            <p:cNvSpPr/>
            <p:nvPr/>
          </p:nvSpPr>
          <p:spPr>
            <a:xfrm flipH="false" flipV="false" rot="0">
              <a:off x="0" y="0"/>
              <a:ext cx="1434211" cy="329807"/>
            </a:xfrm>
            <a:custGeom>
              <a:avLst/>
              <a:gdLst/>
              <a:ahLst/>
              <a:cxnLst/>
              <a:rect r="r" b="b" t="t" l="l"/>
              <a:pathLst>
                <a:path h="329807" w="1434211">
                  <a:moveTo>
                    <a:pt x="54360" y="0"/>
                  </a:moveTo>
                  <a:lnTo>
                    <a:pt x="1379851" y="0"/>
                  </a:lnTo>
                  <a:cubicBezTo>
                    <a:pt x="1409873" y="0"/>
                    <a:pt x="1434211" y="24338"/>
                    <a:pt x="1434211" y="54360"/>
                  </a:cubicBezTo>
                  <a:lnTo>
                    <a:pt x="1434211" y="275446"/>
                  </a:lnTo>
                  <a:cubicBezTo>
                    <a:pt x="1434211" y="305469"/>
                    <a:pt x="1409873" y="329807"/>
                    <a:pt x="1379851" y="329807"/>
                  </a:cubicBezTo>
                  <a:lnTo>
                    <a:pt x="54360" y="329807"/>
                  </a:lnTo>
                  <a:cubicBezTo>
                    <a:pt x="24338" y="329807"/>
                    <a:pt x="0" y="305469"/>
                    <a:pt x="0" y="275446"/>
                  </a:cubicBezTo>
                  <a:lnTo>
                    <a:pt x="0" y="54360"/>
                  </a:lnTo>
                  <a:cubicBezTo>
                    <a:pt x="0" y="24338"/>
                    <a:pt x="24338" y="0"/>
                    <a:pt x="54360" y="0"/>
                  </a:cubicBezTo>
                  <a:close/>
                </a:path>
              </a:pathLst>
            </a:custGeom>
            <a:solidFill>
              <a:srgbClr val="DCDCDC"/>
            </a:solidFill>
          </p:spPr>
        </p:sp>
        <p:sp>
          <p:nvSpPr>
            <p:cNvPr name="TextBox 18" id="18"/>
            <p:cNvSpPr txBox="true"/>
            <p:nvPr/>
          </p:nvSpPr>
          <p:spPr>
            <a:xfrm>
              <a:off x="0" y="28575"/>
              <a:ext cx="1434211" cy="301232"/>
            </a:xfrm>
            <a:prstGeom prst="rect">
              <a:avLst/>
            </a:prstGeom>
          </p:spPr>
          <p:txBody>
            <a:bodyPr anchor="ctr" rtlCol="false" tIns="36076" lIns="36076" bIns="36076" rIns="36076"/>
            <a:lstStyle/>
            <a:p>
              <a:pPr algn="ctr">
                <a:lnSpc>
                  <a:spcPts val="3864"/>
                </a:lnSpc>
              </a:pPr>
            </a:p>
          </p:txBody>
        </p:sp>
      </p:grpSp>
      <p:grpSp>
        <p:nvGrpSpPr>
          <p:cNvPr name="Group 19" id="19"/>
          <p:cNvGrpSpPr/>
          <p:nvPr/>
        </p:nvGrpSpPr>
        <p:grpSpPr>
          <a:xfrm rot="0">
            <a:off x="1857029" y="4306959"/>
            <a:ext cx="3727506" cy="697966"/>
            <a:chOff x="0" y="0"/>
            <a:chExt cx="1551448" cy="290505"/>
          </a:xfrm>
        </p:grpSpPr>
        <p:sp>
          <p:nvSpPr>
            <p:cNvPr name="Freeform 20" id="20"/>
            <p:cNvSpPr/>
            <p:nvPr/>
          </p:nvSpPr>
          <p:spPr>
            <a:xfrm flipH="false" flipV="false" rot="0">
              <a:off x="0" y="0"/>
              <a:ext cx="1551448" cy="290505"/>
            </a:xfrm>
            <a:custGeom>
              <a:avLst/>
              <a:gdLst/>
              <a:ahLst/>
              <a:cxnLst/>
              <a:rect r="r" b="b" t="t" l="l"/>
              <a:pathLst>
                <a:path h="290505" w="1551448">
                  <a:moveTo>
                    <a:pt x="66463" y="0"/>
                  </a:moveTo>
                  <a:lnTo>
                    <a:pt x="1484985" y="0"/>
                  </a:lnTo>
                  <a:cubicBezTo>
                    <a:pt x="1502612" y="0"/>
                    <a:pt x="1519518" y="7002"/>
                    <a:pt x="1531982" y="19467"/>
                  </a:cubicBezTo>
                  <a:cubicBezTo>
                    <a:pt x="1544446" y="31931"/>
                    <a:pt x="1551448" y="48836"/>
                    <a:pt x="1551448" y="66463"/>
                  </a:cubicBezTo>
                  <a:lnTo>
                    <a:pt x="1551448" y="224042"/>
                  </a:lnTo>
                  <a:cubicBezTo>
                    <a:pt x="1551448" y="260748"/>
                    <a:pt x="1521692" y="290505"/>
                    <a:pt x="1484985" y="290505"/>
                  </a:cubicBezTo>
                  <a:lnTo>
                    <a:pt x="66463" y="290505"/>
                  </a:lnTo>
                  <a:cubicBezTo>
                    <a:pt x="48836" y="290505"/>
                    <a:pt x="31931" y="283503"/>
                    <a:pt x="19467" y="271038"/>
                  </a:cubicBezTo>
                  <a:cubicBezTo>
                    <a:pt x="7002" y="258574"/>
                    <a:pt x="0" y="241669"/>
                    <a:pt x="0" y="224042"/>
                  </a:cubicBezTo>
                  <a:lnTo>
                    <a:pt x="0" y="66463"/>
                  </a:lnTo>
                  <a:cubicBezTo>
                    <a:pt x="0" y="48836"/>
                    <a:pt x="7002" y="31931"/>
                    <a:pt x="19467" y="19467"/>
                  </a:cubicBezTo>
                  <a:cubicBezTo>
                    <a:pt x="31931" y="7002"/>
                    <a:pt x="48836" y="0"/>
                    <a:pt x="66463" y="0"/>
                  </a:cubicBezTo>
                  <a:close/>
                </a:path>
              </a:pathLst>
            </a:custGeom>
            <a:solidFill>
              <a:srgbClr val="087207"/>
            </a:solidFill>
          </p:spPr>
        </p:sp>
        <p:sp>
          <p:nvSpPr>
            <p:cNvPr name="TextBox 21" id="21"/>
            <p:cNvSpPr txBox="true"/>
            <p:nvPr/>
          </p:nvSpPr>
          <p:spPr>
            <a:xfrm>
              <a:off x="0" y="28575"/>
              <a:ext cx="1551448" cy="261930"/>
            </a:xfrm>
            <a:prstGeom prst="rect">
              <a:avLst/>
            </a:prstGeom>
          </p:spPr>
          <p:txBody>
            <a:bodyPr anchor="ctr" rtlCol="false" tIns="24246" lIns="24246" bIns="24246" rIns="24246"/>
            <a:lstStyle/>
            <a:p>
              <a:pPr algn="ctr">
                <a:lnSpc>
                  <a:spcPts val="3864"/>
                </a:lnSpc>
              </a:pPr>
            </a:p>
          </p:txBody>
        </p:sp>
      </p:grpSp>
      <p:grpSp>
        <p:nvGrpSpPr>
          <p:cNvPr name="Group 22" id="22"/>
          <p:cNvGrpSpPr/>
          <p:nvPr/>
        </p:nvGrpSpPr>
        <p:grpSpPr>
          <a:xfrm rot="0">
            <a:off x="1466377" y="4161182"/>
            <a:ext cx="970640" cy="970640"/>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F1EB"/>
            </a:solidFill>
            <a:ln w="28575" cap="sq">
              <a:solidFill>
                <a:srgbClr val="087207"/>
              </a:solidFill>
              <a:prstDash val="solid"/>
              <a:miter/>
            </a:ln>
          </p:spPr>
        </p:sp>
        <p:sp>
          <p:nvSpPr>
            <p:cNvPr name="TextBox 24" id="24"/>
            <p:cNvSpPr txBox="true"/>
            <p:nvPr/>
          </p:nvSpPr>
          <p:spPr>
            <a:xfrm>
              <a:off x="76200" y="85725"/>
              <a:ext cx="660400" cy="650875"/>
            </a:xfrm>
            <a:prstGeom prst="rect">
              <a:avLst/>
            </a:prstGeom>
          </p:spPr>
          <p:txBody>
            <a:bodyPr anchor="ctr" rtlCol="false" tIns="45822" lIns="45822" bIns="45822" rIns="45822"/>
            <a:lstStyle/>
            <a:p>
              <a:pPr algn="ctr">
                <a:lnSpc>
                  <a:spcPts val="2025"/>
                </a:lnSpc>
              </a:pPr>
            </a:p>
          </p:txBody>
        </p:sp>
      </p:grpSp>
      <p:sp>
        <p:nvSpPr>
          <p:cNvPr name="Freeform 25" id="25"/>
          <p:cNvSpPr/>
          <p:nvPr/>
        </p:nvSpPr>
        <p:spPr>
          <a:xfrm flipH="false" flipV="false" rot="0">
            <a:off x="1643743" y="4293743"/>
            <a:ext cx="615908" cy="705518"/>
          </a:xfrm>
          <a:custGeom>
            <a:avLst/>
            <a:gdLst/>
            <a:ahLst/>
            <a:cxnLst/>
            <a:rect r="r" b="b" t="t" l="l"/>
            <a:pathLst>
              <a:path h="705518" w="615908">
                <a:moveTo>
                  <a:pt x="0" y="0"/>
                </a:moveTo>
                <a:lnTo>
                  <a:pt x="615908" y="0"/>
                </a:lnTo>
                <a:lnTo>
                  <a:pt x="615908" y="705518"/>
                </a:lnTo>
                <a:lnTo>
                  <a:pt x="0" y="70551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26" id="26"/>
          <p:cNvGrpSpPr/>
          <p:nvPr/>
        </p:nvGrpSpPr>
        <p:grpSpPr>
          <a:xfrm rot="0">
            <a:off x="2276131" y="6488457"/>
            <a:ext cx="5127065" cy="1179004"/>
            <a:chOff x="0" y="0"/>
            <a:chExt cx="1434211" cy="329807"/>
          </a:xfrm>
        </p:grpSpPr>
        <p:sp>
          <p:nvSpPr>
            <p:cNvPr name="Freeform 27" id="27"/>
            <p:cNvSpPr/>
            <p:nvPr/>
          </p:nvSpPr>
          <p:spPr>
            <a:xfrm flipH="false" flipV="false" rot="0">
              <a:off x="0" y="0"/>
              <a:ext cx="1434211" cy="329807"/>
            </a:xfrm>
            <a:custGeom>
              <a:avLst/>
              <a:gdLst/>
              <a:ahLst/>
              <a:cxnLst/>
              <a:rect r="r" b="b" t="t" l="l"/>
              <a:pathLst>
                <a:path h="329807" w="1434211">
                  <a:moveTo>
                    <a:pt x="54360" y="0"/>
                  </a:moveTo>
                  <a:lnTo>
                    <a:pt x="1379851" y="0"/>
                  </a:lnTo>
                  <a:cubicBezTo>
                    <a:pt x="1409873" y="0"/>
                    <a:pt x="1434211" y="24338"/>
                    <a:pt x="1434211" y="54360"/>
                  </a:cubicBezTo>
                  <a:lnTo>
                    <a:pt x="1434211" y="275446"/>
                  </a:lnTo>
                  <a:cubicBezTo>
                    <a:pt x="1434211" y="305469"/>
                    <a:pt x="1409873" y="329807"/>
                    <a:pt x="1379851" y="329807"/>
                  </a:cubicBezTo>
                  <a:lnTo>
                    <a:pt x="54360" y="329807"/>
                  </a:lnTo>
                  <a:cubicBezTo>
                    <a:pt x="24338" y="329807"/>
                    <a:pt x="0" y="305469"/>
                    <a:pt x="0" y="275446"/>
                  </a:cubicBezTo>
                  <a:lnTo>
                    <a:pt x="0" y="54360"/>
                  </a:lnTo>
                  <a:cubicBezTo>
                    <a:pt x="0" y="24338"/>
                    <a:pt x="24338" y="0"/>
                    <a:pt x="54360" y="0"/>
                  </a:cubicBezTo>
                  <a:close/>
                </a:path>
              </a:pathLst>
            </a:custGeom>
            <a:solidFill>
              <a:srgbClr val="DCDCDC"/>
            </a:solidFill>
          </p:spPr>
        </p:sp>
        <p:sp>
          <p:nvSpPr>
            <p:cNvPr name="TextBox 28" id="28"/>
            <p:cNvSpPr txBox="true"/>
            <p:nvPr/>
          </p:nvSpPr>
          <p:spPr>
            <a:xfrm>
              <a:off x="0" y="28575"/>
              <a:ext cx="1434211" cy="301232"/>
            </a:xfrm>
            <a:prstGeom prst="rect">
              <a:avLst/>
            </a:prstGeom>
          </p:spPr>
          <p:txBody>
            <a:bodyPr anchor="ctr" rtlCol="false" tIns="36076" lIns="36076" bIns="36076" rIns="36076"/>
            <a:lstStyle/>
            <a:p>
              <a:pPr algn="ctr">
                <a:lnSpc>
                  <a:spcPts val="3864"/>
                </a:lnSpc>
              </a:pPr>
            </a:p>
          </p:txBody>
        </p:sp>
      </p:grpSp>
      <p:grpSp>
        <p:nvGrpSpPr>
          <p:cNvPr name="Group 29" id="29"/>
          <p:cNvGrpSpPr/>
          <p:nvPr/>
        </p:nvGrpSpPr>
        <p:grpSpPr>
          <a:xfrm rot="0">
            <a:off x="1857029" y="6139474"/>
            <a:ext cx="3727506" cy="697966"/>
            <a:chOff x="0" y="0"/>
            <a:chExt cx="1551448" cy="290505"/>
          </a:xfrm>
        </p:grpSpPr>
        <p:sp>
          <p:nvSpPr>
            <p:cNvPr name="Freeform 30" id="30"/>
            <p:cNvSpPr/>
            <p:nvPr/>
          </p:nvSpPr>
          <p:spPr>
            <a:xfrm flipH="false" flipV="false" rot="0">
              <a:off x="0" y="0"/>
              <a:ext cx="1551448" cy="290505"/>
            </a:xfrm>
            <a:custGeom>
              <a:avLst/>
              <a:gdLst/>
              <a:ahLst/>
              <a:cxnLst/>
              <a:rect r="r" b="b" t="t" l="l"/>
              <a:pathLst>
                <a:path h="290505" w="1551448">
                  <a:moveTo>
                    <a:pt x="66463" y="0"/>
                  </a:moveTo>
                  <a:lnTo>
                    <a:pt x="1484985" y="0"/>
                  </a:lnTo>
                  <a:cubicBezTo>
                    <a:pt x="1502612" y="0"/>
                    <a:pt x="1519518" y="7002"/>
                    <a:pt x="1531982" y="19467"/>
                  </a:cubicBezTo>
                  <a:cubicBezTo>
                    <a:pt x="1544446" y="31931"/>
                    <a:pt x="1551448" y="48836"/>
                    <a:pt x="1551448" y="66463"/>
                  </a:cubicBezTo>
                  <a:lnTo>
                    <a:pt x="1551448" y="224042"/>
                  </a:lnTo>
                  <a:cubicBezTo>
                    <a:pt x="1551448" y="260748"/>
                    <a:pt x="1521692" y="290505"/>
                    <a:pt x="1484985" y="290505"/>
                  </a:cubicBezTo>
                  <a:lnTo>
                    <a:pt x="66463" y="290505"/>
                  </a:lnTo>
                  <a:cubicBezTo>
                    <a:pt x="48836" y="290505"/>
                    <a:pt x="31931" y="283503"/>
                    <a:pt x="19467" y="271038"/>
                  </a:cubicBezTo>
                  <a:cubicBezTo>
                    <a:pt x="7002" y="258574"/>
                    <a:pt x="0" y="241669"/>
                    <a:pt x="0" y="224042"/>
                  </a:cubicBezTo>
                  <a:lnTo>
                    <a:pt x="0" y="66463"/>
                  </a:lnTo>
                  <a:cubicBezTo>
                    <a:pt x="0" y="48836"/>
                    <a:pt x="7002" y="31931"/>
                    <a:pt x="19467" y="19467"/>
                  </a:cubicBezTo>
                  <a:cubicBezTo>
                    <a:pt x="31931" y="7002"/>
                    <a:pt x="48836" y="0"/>
                    <a:pt x="66463" y="0"/>
                  </a:cubicBezTo>
                  <a:close/>
                </a:path>
              </a:pathLst>
            </a:custGeom>
            <a:solidFill>
              <a:srgbClr val="087207"/>
            </a:solidFill>
          </p:spPr>
        </p:sp>
        <p:sp>
          <p:nvSpPr>
            <p:cNvPr name="TextBox 31" id="31"/>
            <p:cNvSpPr txBox="true"/>
            <p:nvPr/>
          </p:nvSpPr>
          <p:spPr>
            <a:xfrm>
              <a:off x="0" y="28575"/>
              <a:ext cx="1551448" cy="261930"/>
            </a:xfrm>
            <a:prstGeom prst="rect">
              <a:avLst/>
            </a:prstGeom>
          </p:spPr>
          <p:txBody>
            <a:bodyPr anchor="ctr" rtlCol="false" tIns="24246" lIns="24246" bIns="24246" rIns="24246"/>
            <a:lstStyle/>
            <a:p>
              <a:pPr algn="ctr">
                <a:lnSpc>
                  <a:spcPts val="3864"/>
                </a:lnSpc>
              </a:pPr>
            </a:p>
          </p:txBody>
        </p:sp>
      </p:grpSp>
      <p:grpSp>
        <p:nvGrpSpPr>
          <p:cNvPr name="Group 32" id="32"/>
          <p:cNvGrpSpPr/>
          <p:nvPr/>
        </p:nvGrpSpPr>
        <p:grpSpPr>
          <a:xfrm rot="0">
            <a:off x="1466377" y="5993697"/>
            <a:ext cx="970640" cy="970640"/>
            <a:chOff x="0" y="0"/>
            <a:chExt cx="812800" cy="812800"/>
          </a:xfrm>
        </p:grpSpPr>
        <p:sp>
          <p:nvSpPr>
            <p:cNvPr name="Freeform 33" id="3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F1EB"/>
            </a:solidFill>
            <a:ln w="28575" cap="sq">
              <a:solidFill>
                <a:srgbClr val="087207"/>
              </a:solidFill>
              <a:prstDash val="solid"/>
              <a:miter/>
            </a:ln>
          </p:spPr>
        </p:sp>
        <p:sp>
          <p:nvSpPr>
            <p:cNvPr name="TextBox 34" id="34"/>
            <p:cNvSpPr txBox="true"/>
            <p:nvPr/>
          </p:nvSpPr>
          <p:spPr>
            <a:xfrm>
              <a:off x="76200" y="85725"/>
              <a:ext cx="660400" cy="650875"/>
            </a:xfrm>
            <a:prstGeom prst="rect">
              <a:avLst/>
            </a:prstGeom>
          </p:spPr>
          <p:txBody>
            <a:bodyPr anchor="ctr" rtlCol="false" tIns="45822" lIns="45822" bIns="45822" rIns="45822"/>
            <a:lstStyle/>
            <a:p>
              <a:pPr algn="ctr">
                <a:lnSpc>
                  <a:spcPts val="2025"/>
                </a:lnSpc>
              </a:pPr>
            </a:p>
          </p:txBody>
        </p:sp>
      </p:grpSp>
      <p:sp>
        <p:nvSpPr>
          <p:cNvPr name="Freeform 35" id="35"/>
          <p:cNvSpPr/>
          <p:nvPr/>
        </p:nvSpPr>
        <p:spPr>
          <a:xfrm flipH="false" flipV="false" rot="0">
            <a:off x="1624625" y="6191230"/>
            <a:ext cx="654145" cy="594454"/>
          </a:xfrm>
          <a:custGeom>
            <a:avLst/>
            <a:gdLst/>
            <a:ahLst/>
            <a:cxnLst/>
            <a:rect r="r" b="b" t="t" l="l"/>
            <a:pathLst>
              <a:path h="594454" w="654145">
                <a:moveTo>
                  <a:pt x="0" y="0"/>
                </a:moveTo>
                <a:lnTo>
                  <a:pt x="654145" y="0"/>
                </a:lnTo>
                <a:lnTo>
                  <a:pt x="654145" y="594454"/>
                </a:lnTo>
                <a:lnTo>
                  <a:pt x="0" y="59445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36" id="36"/>
          <p:cNvGrpSpPr/>
          <p:nvPr/>
        </p:nvGrpSpPr>
        <p:grpSpPr>
          <a:xfrm rot="0">
            <a:off x="2300357" y="7962736"/>
            <a:ext cx="6867869" cy="1935564"/>
            <a:chOff x="0" y="0"/>
            <a:chExt cx="1921172" cy="541442"/>
          </a:xfrm>
        </p:grpSpPr>
        <p:sp>
          <p:nvSpPr>
            <p:cNvPr name="Freeform 37" id="37"/>
            <p:cNvSpPr/>
            <p:nvPr/>
          </p:nvSpPr>
          <p:spPr>
            <a:xfrm flipH="false" flipV="false" rot="0">
              <a:off x="0" y="0"/>
              <a:ext cx="1921172" cy="541442"/>
            </a:xfrm>
            <a:custGeom>
              <a:avLst/>
              <a:gdLst/>
              <a:ahLst/>
              <a:cxnLst/>
              <a:rect r="r" b="b" t="t" l="l"/>
              <a:pathLst>
                <a:path h="541442" w="1921172">
                  <a:moveTo>
                    <a:pt x="40582" y="0"/>
                  </a:moveTo>
                  <a:lnTo>
                    <a:pt x="1880591" y="0"/>
                  </a:lnTo>
                  <a:cubicBezTo>
                    <a:pt x="1903003" y="0"/>
                    <a:pt x="1921172" y="18169"/>
                    <a:pt x="1921172" y="40582"/>
                  </a:cubicBezTo>
                  <a:lnTo>
                    <a:pt x="1921172" y="500860"/>
                  </a:lnTo>
                  <a:cubicBezTo>
                    <a:pt x="1921172" y="523273"/>
                    <a:pt x="1903003" y="541442"/>
                    <a:pt x="1880591" y="541442"/>
                  </a:cubicBezTo>
                  <a:lnTo>
                    <a:pt x="40582" y="541442"/>
                  </a:lnTo>
                  <a:cubicBezTo>
                    <a:pt x="18169" y="541442"/>
                    <a:pt x="0" y="523273"/>
                    <a:pt x="0" y="500860"/>
                  </a:cubicBezTo>
                  <a:lnTo>
                    <a:pt x="0" y="40582"/>
                  </a:lnTo>
                  <a:cubicBezTo>
                    <a:pt x="0" y="18169"/>
                    <a:pt x="18169" y="0"/>
                    <a:pt x="40582" y="0"/>
                  </a:cubicBezTo>
                  <a:close/>
                </a:path>
              </a:pathLst>
            </a:custGeom>
            <a:solidFill>
              <a:srgbClr val="FFDD3D"/>
            </a:solidFill>
          </p:spPr>
        </p:sp>
        <p:sp>
          <p:nvSpPr>
            <p:cNvPr name="TextBox 38" id="38"/>
            <p:cNvSpPr txBox="true"/>
            <p:nvPr/>
          </p:nvSpPr>
          <p:spPr>
            <a:xfrm>
              <a:off x="0" y="28575"/>
              <a:ext cx="1921172" cy="512867"/>
            </a:xfrm>
            <a:prstGeom prst="rect">
              <a:avLst/>
            </a:prstGeom>
          </p:spPr>
          <p:txBody>
            <a:bodyPr anchor="ctr" rtlCol="false" tIns="36076" lIns="36076" bIns="36076" rIns="36076"/>
            <a:lstStyle/>
            <a:p>
              <a:pPr algn="ctr">
                <a:lnSpc>
                  <a:spcPts val="3864"/>
                </a:lnSpc>
              </a:pPr>
            </a:p>
          </p:txBody>
        </p:sp>
      </p:grpSp>
      <p:sp>
        <p:nvSpPr>
          <p:cNvPr name="Freeform 39" id="39"/>
          <p:cNvSpPr/>
          <p:nvPr/>
        </p:nvSpPr>
        <p:spPr>
          <a:xfrm flipH="false" flipV="false" rot="1334149">
            <a:off x="13474340" y="4005755"/>
            <a:ext cx="1076094" cy="1076094"/>
          </a:xfrm>
          <a:custGeom>
            <a:avLst/>
            <a:gdLst/>
            <a:ahLst/>
            <a:cxnLst/>
            <a:rect r="r" b="b" t="t" l="l"/>
            <a:pathLst>
              <a:path h="1076094" w="1076094">
                <a:moveTo>
                  <a:pt x="0" y="0"/>
                </a:moveTo>
                <a:lnTo>
                  <a:pt x="1076095" y="0"/>
                </a:lnTo>
                <a:lnTo>
                  <a:pt x="1076095" y="1076094"/>
                </a:lnTo>
                <a:lnTo>
                  <a:pt x="0" y="107609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AutoShape 40" id="40"/>
          <p:cNvSpPr/>
          <p:nvPr/>
        </p:nvSpPr>
        <p:spPr>
          <a:xfrm flipH="true" flipV="true">
            <a:off x="10141950" y="1363133"/>
            <a:ext cx="3702050" cy="2448338"/>
          </a:xfrm>
          <a:prstGeom prst="line">
            <a:avLst/>
          </a:prstGeom>
          <a:ln cap="flat" w="28575">
            <a:solidFill>
              <a:srgbClr val="424242"/>
            </a:solidFill>
            <a:prstDash val="sysDash"/>
            <a:headEnd type="oval" len="lg" w="lg"/>
            <a:tailEnd type="none" len="sm" w="sm"/>
          </a:ln>
        </p:spPr>
      </p:sp>
      <p:sp>
        <p:nvSpPr>
          <p:cNvPr name="TextBox 41" id="41"/>
          <p:cNvSpPr txBox="true"/>
          <p:nvPr/>
        </p:nvSpPr>
        <p:spPr>
          <a:xfrm rot="0">
            <a:off x="924230" y="986348"/>
            <a:ext cx="8869582" cy="782145"/>
          </a:xfrm>
          <a:prstGeom prst="rect">
            <a:avLst/>
          </a:prstGeom>
        </p:spPr>
        <p:txBody>
          <a:bodyPr anchor="t" rtlCol="false" tIns="0" lIns="0" bIns="0" rIns="0">
            <a:spAutoFit/>
          </a:bodyPr>
          <a:lstStyle/>
          <a:p>
            <a:pPr algn="ctr" marL="0" indent="0" lvl="0">
              <a:lnSpc>
                <a:spcPts val="5505"/>
              </a:lnSpc>
              <a:spcBef>
                <a:spcPct val="0"/>
              </a:spcBef>
            </a:pPr>
            <a:r>
              <a:rPr lang="en-US" sz="5344">
                <a:solidFill>
                  <a:srgbClr val="F2F1EB"/>
                </a:solidFill>
                <a:latin typeface="Poppins"/>
                <a:ea typeface="Poppins"/>
                <a:cs typeface="Poppins"/>
                <a:sym typeface="Poppins"/>
              </a:rPr>
              <a:t>AŞAMA 3: </a:t>
            </a:r>
            <a:r>
              <a:rPr lang="en-US" b="true" sz="5344">
                <a:solidFill>
                  <a:srgbClr val="F2F1EB"/>
                </a:solidFill>
                <a:latin typeface="Poppins Bold"/>
                <a:ea typeface="Poppins Bold"/>
                <a:cs typeface="Poppins Bold"/>
                <a:sym typeface="Poppins Bold"/>
              </a:rPr>
              <a:t>GÜNEY AMERİKA</a:t>
            </a:r>
          </a:p>
        </p:txBody>
      </p:sp>
      <p:sp>
        <p:nvSpPr>
          <p:cNvPr name="TextBox 42" id="42"/>
          <p:cNvSpPr txBox="true"/>
          <p:nvPr/>
        </p:nvSpPr>
        <p:spPr>
          <a:xfrm rot="0">
            <a:off x="2720128" y="2606532"/>
            <a:ext cx="2284417" cy="462367"/>
          </a:xfrm>
          <a:prstGeom prst="rect">
            <a:avLst/>
          </a:prstGeom>
        </p:spPr>
        <p:txBody>
          <a:bodyPr anchor="t" rtlCol="false" tIns="0" lIns="0" bIns="0" rIns="0">
            <a:spAutoFit/>
          </a:bodyPr>
          <a:lstStyle/>
          <a:p>
            <a:pPr algn="l" marL="0" indent="0" lvl="0">
              <a:lnSpc>
                <a:spcPts val="3337"/>
              </a:lnSpc>
              <a:spcBef>
                <a:spcPct val="0"/>
              </a:spcBef>
            </a:pPr>
            <a:r>
              <a:rPr lang="en-US" sz="3240">
                <a:solidFill>
                  <a:srgbClr val="F2F1EB"/>
                </a:solidFill>
                <a:latin typeface="Poppins"/>
                <a:ea typeface="Poppins"/>
                <a:cs typeface="Poppins"/>
                <a:sym typeface="Poppins"/>
              </a:rPr>
              <a:t>Nüfus</a:t>
            </a:r>
          </a:p>
        </p:txBody>
      </p:sp>
      <p:sp>
        <p:nvSpPr>
          <p:cNvPr name="TextBox 43" id="43"/>
          <p:cNvSpPr txBox="true"/>
          <p:nvPr/>
        </p:nvSpPr>
        <p:spPr>
          <a:xfrm rot="0">
            <a:off x="2720128" y="3270733"/>
            <a:ext cx="4239071" cy="592936"/>
          </a:xfrm>
          <a:prstGeom prst="rect">
            <a:avLst/>
          </a:prstGeom>
        </p:spPr>
        <p:txBody>
          <a:bodyPr anchor="t" rtlCol="false" tIns="0" lIns="0" bIns="0" rIns="0">
            <a:spAutoFit/>
          </a:bodyPr>
          <a:lstStyle/>
          <a:p>
            <a:pPr algn="l">
              <a:lnSpc>
                <a:spcPts val="2304"/>
              </a:lnSpc>
            </a:pPr>
            <a:r>
              <a:rPr lang="en-US" sz="1873">
                <a:solidFill>
                  <a:srgbClr val="000000"/>
                </a:solidFill>
                <a:latin typeface="Poppins"/>
                <a:ea typeface="Poppins"/>
                <a:cs typeface="Poppins"/>
                <a:sym typeface="Poppins"/>
              </a:rPr>
              <a:t>Güney Amerika'nın nüfusu yaklaşık 430 milyondur.</a:t>
            </a:r>
          </a:p>
        </p:txBody>
      </p:sp>
      <p:sp>
        <p:nvSpPr>
          <p:cNvPr name="TextBox 44" id="44"/>
          <p:cNvSpPr txBox="true"/>
          <p:nvPr/>
        </p:nvSpPr>
        <p:spPr>
          <a:xfrm rot="0">
            <a:off x="2720128" y="4439046"/>
            <a:ext cx="2500134" cy="462367"/>
          </a:xfrm>
          <a:prstGeom prst="rect">
            <a:avLst/>
          </a:prstGeom>
        </p:spPr>
        <p:txBody>
          <a:bodyPr anchor="t" rtlCol="false" tIns="0" lIns="0" bIns="0" rIns="0">
            <a:spAutoFit/>
          </a:bodyPr>
          <a:lstStyle/>
          <a:p>
            <a:pPr algn="l" marL="0" indent="0" lvl="0">
              <a:lnSpc>
                <a:spcPts val="3337"/>
              </a:lnSpc>
              <a:spcBef>
                <a:spcPct val="0"/>
              </a:spcBef>
            </a:pPr>
            <a:r>
              <a:rPr lang="en-US" sz="3240">
                <a:solidFill>
                  <a:srgbClr val="F2F1EB"/>
                </a:solidFill>
                <a:latin typeface="Poppins"/>
                <a:ea typeface="Poppins"/>
                <a:cs typeface="Poppins"/>
                <a:sym typeface="Poppins"/>
              </a:rPr>
              <a:t>Yüz ölçümü</a:t>
            </a:r>
          </a:p>
        </p:txBody>
      </p:sp>
      <p:sp>
        <p:nvSpPr>
          <p:cNvPr name="TextBox 45" id="45"/>
          <p:cNvSpPr txBox="true"/>
          <p:nvPr/>
        </p:nvSpPr>
        <p:spPr>
          <a:xfrm rot="0">
            <a:off x="2720128" y="5103247"/>
            <a:ext cx="4239071" cy="536548"/>
          </a:xfrm>
          <a:prstGeom prst="rect">
            <a:avLst/>
          </a:prstGeom>
        </p:spPr>
        <p:txBody>
          <a:bodyPr anchor="t" rtlCol="false" tIns="0" lIns="0" bIns="0" rIns="0">
            <a:spAutoFit/>
          </a:bodyPr>
          <a:lstStyle/>
          <a:p>
            <a:pPr algn="l">
              <a:lnSpc>
                <a:spcPts val="2058"/>
              </a:lnSpc>
            </a:pPr>
            <a:r>
              <a:rPr lang="en-US" sz="1673">
                <a:solidFill>
                  <a:srgbClr val="000000"/>
                </a:solidFill>
                <a:latin typeface="Poppins"/>
                <a:ea typeface="Poppins"/>
                <a:cs typeface="Poppins"/>
                <a:sym typeface="Poppins"/>
              </a:rPr>
              <a:t>Yaklaşık 17,84 milyon kilometrekarelik alanıyla dördüncü büyük kıtadır.</a:t>
            </a:r>
          </a:p>
        </p:txBody>
      </p:sp>
      <p:sp>
        <p:nvSpPr>
          <p:cNvPr name="TextBox 46" id="46"/>
          <p:cNvSpPr txBox="true"/>
          <p:nvPr/>
        </p:nvSpPr>
        <p:spPr>
          <a:xfrm rot="0">
            <a:off x="2720128" y="6271561"/>
            <a:ext cx="2284417" cy="462367"/>
          </a:xfrm>
          <a:prstGeom prst="rect">
            <a:avLst/>
          </a:prstGeom>
        </p:spPr>
        <p:txBody>
          <a:bodyPr anchor="t" rtlCol="false" tIns="0" lIns="0" bIns="0" rIns="0">
            <a:spAutoFit/>
          </a:bodyPr>
          <a:lstStyle/>
          <a:p>
            <a:pPr algn="l" marL="0" indent="0" lvl="0">
              <a:lnSpc>
                <a:spcPts val="3337"/>
              </a:lnSpc>
              <a:spcBef>
                <a:spcPct val="0"/>
              </a:spcBef>
            </a:pPr>
            <a:r>
              <a:rPr lang="en-US" sz="3240">
                <a:solidFill>
                  <a:srgbClr val="F2F1EB"/>
                </a:solidFill>
                <a:latin typeface="Poppins"/>
                <a:ea typeface="Poppins"/>
                <a:cs typeface="Poppins"/>
                <a:sym typeface="Poppins"/>
              </a:rPr>
              <a:t>Dil</a:t>
            </a:r>
          </a:p>
        </p:txBody>
      </p:sp>
      <p:sp>
        <p:nvSpPr>
          <p:cNvPr name="TextBox 47" id="47"/>
          <p:cNvSpPr txBox="true"/>
          <p:nvPr/>
        </p:nvSpPr>
        <p:spPr>
          <a:xfrm rot="0">
            <a:off x="2720128" y="6935761"/>
            <a:ext cx="5000268" cy="536548"/>
          </a:xfrm>
          <a:prstGeom prst="rect">
            <a:avLst/>
          </a:prstGeom>
        </p:spPr>
        <p:txBody>
          <a:bodyPr anchor="t" rtlCol="false" tIns="0" lIns="0" bIns="0" rIns="0">
            <a:spAutoFit/>
          </a:bodyPr>
          <a:lstStyle/>
          <a:p>
            <a:pPr algn="l">
              <a:lnSpc>
                <a:spcPts val="2058"/>
              </a:lnSpc>
            </a:pPr>
            <a:r>
              <a:rPr lang="en-US" sz="1673">
                <a:solidFill>
                  <a:srgbClr val="000000"/>
                </a:solidFill>
                <a:latin typeface="Poppins"/>
                <a:ea typeface="Poppins"/>
                <a:cs typeface="Poppins"/>
                <a:sym typeface="Poppins"/>
              </a:rPr>
              <a:t>Portekizce, İspanyolca ve diğer yerel diller yaygın olarak konuşulmaktadır.</a:t>
            </a:r>
          </a:p>
        </p:txBody>
      </p:sp>
      <p:sp>
        <p:nvSpPr>
          <p:cNvPr name="TextBox 48" id="48"/>
          <p:cNvSpPr txBox="true"/>
          <p:nvPr/>
        </p:nvSpPr>
        <p:spPr>
          <a:xfrm rot="0">
            <a:off x="2554932" y="8135131"/>
            <a:ext cx="6453969" cy="1552675"/>
          </a:xfrm>
          <a:prstGeom prst="rect">
            <a:avLst/>
          </a:prstGeom>
        </p:spPr>
        <p:txBody>
          <a:bodyPr anchor="t" rtlCol="false" tIns="0" lIns="0" bIns="0" rIns="0">
            <a:spAutoFit/>
          </a:bodyPr>
          <a:lstStyle/>
          <a:p>
            <a:pPr algn="l">
              <a:lnSpc>
                <a:spcPts val="3042"/>
              </a:lnSpc>
            </a:pPr>
            <a:r>
              <a:rPr lang="en-US" sz="2473">
                <a:solidFill>
                  <a:srgbClr val="000000"/>
                </a:solidFill>
                <a:latin typeface="Poppins"/>
                <a:ea typeface="Poppins"/>
                <a:cs typeface="Poppins"/>
                <a:sym typeface="Poppins"/>
              </a:rPr>
              <a:t>Brezilya, Arjantin, Meksika gibi tarımın ekonomide önemli rol oynadığı ülkeleri hedef alarak Latin Amerika pazarına giriyoruz.</a:t>
            </a:r>
          </a:p>
        </p:txBody>
      </p:sp>
      <p:sp>
        <p:nvSpPr>
          <p:cNvPr name="Freeform 49" id="49"/>
          <p:cNvSpPr/>
          <p:nvPr/>
        </p:nvSpPr>
        <p:spPr>
          <a:xfrm flipH="false" flipV="false" rot="0">
            <a:off x="16839080" y="8930518"/>
            <a:ext cx="840440" cy="840440"/>
          </a:xfrm>
          <a:custGeom>
            <a:avLst/>
            <a:gdLst/>
            <a:ahLst/>
            <a:cxnLst/>
            <a:rect r="r" b="b" t="t" l="l"/>
            <a:pathLst>
              <a:path h="840440" w="840440">
                <a:moveTo>
                  <a:pt x="0" y="0"/>
                </a:moveTo>
                <a:lnTo>
                  <a:pt x="840440" y="0"/>
                </a:lnTo>
                <a:lnTo>
                  <a:pt x="840440" y="840440"/>
                </a:lnTo>
                <a:lnTo>
                  <a:pt x="0" y="840440"/>
                </a:lnTo>
                <a:lnTo>
                  <a:pt x="0" y="0"/>
                </a:lnTo>
                <a:close/>
              </a:path>
            </a:pathLst>
          </a:custGeom>
          <a:blipFill>
            <a:blip r:embed="rId12"/>
            <a:stretch>
              <a:fillRect l="0" t="0" r="0" b="0"/>
            </a:stretch>
          </a:blipFill>
        </p:spPr>
      </p:sp>
    </p:spTree>
  </p:cSld>
  <p:clrMapOvr>
    <a:masterClrMapping/>
  </p:clrMapOvr>
  <p:transition spd="slow">
    <p:fade/>
  </p:transition>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9FBFF"/>
        </a:solidFill>
      </p:bgPr>
    </p:bg>
    <p:spTree>
      <p:nvGrpSpPr>
        <p:cNvPr id="1" name=""/>
        <p:cNvGrpSpPr/>
        <p:nvPr/>
      </p:nvGrpSpPr>
      <p:grpSpPr>
        <a:xfrm>
          <a:off x="0" y="0"/>
          <a:ext cx="0" cy="0"/>
          <a:chOff x="0" y="0"/>
          <a:chExt cx="0" cy="0"/>
        </a:xfrm>
      </p:grpSpPr>
      <p:sp>
        <p:nvSpPr>
          <p:cNvPr name="Freeform 2" id="2"/>
          <p:cNvSpPr/>
          <p:nvPr/>
        </p:nvSpPr>
        <p:spPr>
          <a:xfrm flipH="false" flipV="false" rot="0">
            <a:off x="1448920" y="1726136"/>
            <a:ext cx="15377937" cy="7179574"/>
          </a:xfrm>
          <a:custGeom>
            <a:avLst/>
            <a:gdLst/>
            <a:ahLst/>
            <a:cxnLst/>
            <a:rect r="r" b="b" t="t" l="l"/>
            <a:pathLst>
              <a:path h="7179574" w="15377937">
                <a:moveTo>
                  <a:pt x="0" y="0"/>
                </a:moveTo>
                <a:lnTo>
                  <a:pt x="15377937" y="0"/>
                </a:lnTo>
                <a:lnTo>
                  <a:pt x="15377937" y="7179575"/>
                </a:lnTo>
                <a:lnTo>
                  <a:pt x="0" y="7179575"/>
                </a:lnTo>
                <a:lnTo>
                  <a:pt x="0" y="0"/>
                </a:lnTo>
                <a:close/>
              </a:path>
            </a:pathLst>
          </a:custGeom>
          <a:blipFill>
            <a:blip r:embed="rId2"/>
            <a:stretch>
              <a:fillRect l="0" t="0" r="0" b="0"/>
            </a:stretch>
          </a:blipFill>
        </p:spPr>
      </p:sp>
      <p:sp>
        <p:nvSpPr>
          <p:cNvPr name="TextBox 3" id="3"/>
          <p:cNvSpPr txBox="true"/>
          <p:nvPr/>
        </p:nvSpPr>
        <p:spPr>
          <a:xfrm rot="0">
            <a:off x="3496756" y="651915"/>
            <a:ext cx="11294487" cy="782145"/>
          </a:xfrm>
          <a:prstGeom prst="rect">
            <a:avLst/>
          </a:prstGeom>
        </p:spPr>
        <p:txBody>
          <a:bodyPr anchor="t" rtlCol="false" tIns="0" lIns="0" bIns="0" rIns="0">
            <a:spAutoFit/>
          </a:bodyPr>
          <a:lstStyle/>
          <a:p>
            <a:pPr algn="ctr" marL="0" indent="0" lvl="0">
              <a:lnSpc>
                <a:spcPts val="5505"/>
              </a:lnSpc>
              <a:spcBef>
                <a:spcPct val="0"/>
              </a:spcBef>
            </a:pPr>
            <a:r>
              <a:rPr lang="en-US" sz="5344">
                <a:solidFill>
                  <a:srgbClr val="191919"/>
                </a:solidFill>
                <a:latin typeface="Poppins"/>
                <a:ea typeface="Poppins"/>
                <a:cs typeface="Poppins"/>
                <a:sym typeface="Poppins"/>
              </a:rPr>
              <a:t>SON AŞAMA:</a:t>
            </a:r>
            <a:r>
              <a:rPr lang="en-US" sz="5344">
                <a:solidFill>
                  <a:srgbClr val="087207"/>
                </a:solidFill>
                <a:latin typeface="Poppins"/>
                <a:ea typeface="Poppins"/>
                <a:cs typeface="Poppins"/>
                <a:sym typeface="Poppins"/>
              </a:rPr>
              <a:t> </a:t>
            </a:r>
            <a:r>
              <a:rPr lang="en-US" b="true" sz="5344">
                <a:solidFill>
                  <a:srgbClr val="087207"/>
                </a:solidFill>
                <a:latin typeface="Poppins Bold"/>
                <a:ea typeface="Poppins Bold"/>
                <a:cs typeface="Poppins Bold"/>
                <a:sym typeface="Poppins Bold"/>
              </a:rPr>
              <a:t>DÜNYA ÇAPINDA</a:t>
            </a:r>
          </a:p>
        </p:txBody>
      </p:sp>
      <p:sp>
        <p:nvSpPr>
          <p:cNvPr name="TextBox 4" id="4"/>
          <p:cNvSpPr txBox="true"/>
          <p:nvPr/>
        </p:nvSpPr>
        <p:spPr>
          <a:xfrm rot="0">
            <a:off x="1131529" y="8676137"/>
            <a:ext cx="16024942" cy="798830"/>
          </a:xfrm>
          <a:prstGeom prst="rect">
            <a:avLst/>
          </a:prstGeom>
        </p:spPr>
        <p:txBody>
          <a:bodyPr anchor="t" rtlCol="false" tIns="0" lIns="0" bIns="0" rIns="0">
            <a:spAutoFit/>
          </a:bodyPr>
          <a:lstStyle/>
          <a:p>
            <a:pPr algn="ctr">
              <a:lnSpc>
                <a:spcPts val="3220"/>
              </a:lnSpc>
              <a:spcBef>
                <a:spcPct val="0"/>
              </a:spcBef>
            </a:pPr>
            <a:r>
              <a:rPr lang="en-US" sz="2300" spc="-92">
                <a:solidFill>
                  <a:srgbClr val="000000"/>
                </a:solidFill>
                <a:latin typeface="Poppins"/>
                <a:ea typeface="Poppins"/>
                <a:cs typeface="Poppins"/>
                <a:sym typeface="Poppins"/>
              </a:rPr>
              <a:t>Sağlıklı Tarım Platformu, 2030 yılına kadar dünya çapında 10 milyon kullanıcıya ulaşmayı ve 50.000 ziraat mühendisinin birden fazla bölgede ve dilde destek sağlamasını hedefliyor.</a:t>
            </a:r>
          </a:p>
        </p:txBody>
      </p:sp>
      <p:sp>
        <p:nvSpPr>
          <p:cNvPr name="Freeform 5" id="5"/>
          <p:cNvSpPr/>
          <p:nvPr/>
        </p:nvSpPr>
        <p:spPr>
          <a:xfrm flipH="false" flipV="false" rot="0">
            <a:off x="1028700" y="713273"/>
            <a:ext cx="840440" cy="840440"/>
          </a:xfrm>
          <a:custGeom>
            <a:avLst/>
            <a:gdLst/>
            <a:ahLst/>
            <a:cxnLst/>
            <a:rect r="r" b="b" t="t" l="l"/>
            <a:pathLst>
              <a:path h="840440" w="840440">
                <a:moveTo>
                  <a:pt x="0" y="0"/>
                </a:moveTo>
                <a:lnTo>
                  <a:pt x="840440" y="0"/>
                </a:lnTo>
                <a:lnTo>
                  <a:pt x="840440" y="840440"/>
                </a:lnTo>
                <a:lnTo>
                  <a:pt x="0" y="840440"/>
                </a:lnTo>
                <a:lnTo>
                  <a:pt x="0" y="0"/>
                </a:lnTo>
                <a:close/>
              </a:path>
            </a:pathLst>
          </a:custGeom>
          <a:blipFill>
            <a:blip r:embed="rId3"/>
            <a:stretch>
              <a:fillRect l="0" t="0" r="0" b="0"/>
            </a:stretch>
          </a:blipFill>
        </p:spPr>
      </p:sp>
    </p:spTree>
  </p:cSld>
  <p:clrMapOvr>
    <a:masterClrMapping/>
  </p:clrMapOvr>
  <p:transition spd="slow">
    <p:fade/>
  </p:transition>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9FBFF"/>
        </a:solidFill>
      </p:bgPr>
    </p:bg>
    <p:spTree>
      <p:nvGrpSpPr>
        <p:cNvPr id="1" name=""/>
        <p:cNvGrpSpPr/>
        <p:nvPr/>
      </p:nvGrpSpPr>
      <p:grpSpPr>
        <a:xfrm>
          <a:off x="0" y="0"/>
          <a:ext cx="0" cy="0"/>
          <a:chOff x="0" y="0"/>
          <a:chExt cx="0" cy="0"/>
        </a:xfrm>
      </p:grpSpPr>
      <p:grpSp>
        <p:nvGrpSpPr>
          <p:cNvPr name="Group 2" id="2"/>
          <p:cNvGrpSpPr/>
          <p:nvPr/>
        </p:nvGrpSpPr>
        <p:grpSpPr>
          <a:xfrm rot="0">
            <a:off x="-1762662" y="-2126425"/>
            <a:ext cx="6999673" cy="6999673"/>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35B120">
                  <a:alpha val="49804"/>
                </a:srgbClr>
              </a:solidFill>
              <a:prstDash val="solid"/>
              <a:miter/>
            </a:ln>
          </p:spPr>
        </p:sp>
        <p:sp>
          <p:nvSpPr>
            <p:cNvPr name="TextBox 4" id="4"/>
            <p:cNvSpPr txBox="true"/>
            <p:nvPr/>
          </p:nvSpPr>
          <p:spPr>
            <a:xfrm>
              <a:off x="76200" y="9525"/>
              <a:ext cx="660400" cy="727075"/>
            </a:xfrm>
            <a:prstGeom prst="rect">
              <a:avLst/>
            </a:prstGeom>
          </p:spPr>
          <p:txBody>
            <a:bodyPr anchor="ctr" rtlCol="false" tIns="50800" lIns="50800" bIns="50800" rIns="50800"/>
            <a:lstStyle/>
            <a:p>
              <a:pPr algn="ctr">
                <a:lnSpc>
                  <a:spcPts val="3499"/>
                </a:lnSpc>
              </a:pPr>
            </a:p>
          </p:txBody>
        </p:sp>
      </p:grpSp>
      <p:grpSp>
        <p:nvGrpSpPr>
          <p:cNvPr name="Group 5" id="5"/>
          <p:cNvGrpSpPr/>
          <p:nvPr/>
        </p:nvGrpSpPr>
        <p:grpSpPr>
          <a:xfrm rot="0">
            <a:off x="4654976" y="6787163"/>
            <a:ext cx="6999673" cy="6999673"/>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35B120">
                  <a:alpha val="49804"/>
                </a:srgbClr>
              </a:solidFill>
              <a:prstDash val="solid"/>
              <a:miter/>
            </a:ln>
          </p:spPr>
        </p:sp>
        <p:sp>
          <p:nvSpPr>
            <p:cNvPr name="TextBox 7" id="7"/>
            <p:cNvSpPr txBox="true"/>
            <p:nvPr/>
          </p:nvSpPr>
          <p:spPr>
            <a:xfrm>
              <a:off x="76200" y="9525"/>
              <a:ext cx="660400" cy="727075"/>
            </a:xfrm>
            <a:prstGeom prst="rect">
              <a:avLst/>
            </a:prstGeom>
          </p:spPr>
          <p:txBody>
            <a:bodyPr anchor="ctr" rtlCol="false" tIns="50800" lIns="50800" bIns="50800" rIns="50800"/>
            <a:lstStyle/>
            <a:p>
              <a:pPr algn="ctr">
                <a:lnSpc>
                  <a:spcPts val="3499"/>
                </a:lnSpc>
              </a:pPr>
            </a:p>
          </p:txBody>
        </p:sp>
      </p:grpSp>
      <p:grpSp>
        <p:nvGrpSpPr>
          <p:cNvPr name="Group 8" id="8"/>
          <p:cNvGrpSpPr/>
          <p:nvPr/>
        </p:nvGrpSpPr>
        <p:grpSpPr>
          <a:xfrm rot="0">
            <a:off x="1028700" y="8520139"/>
            <a:ext cx="3697125" cy="738161"/>
            <a:chOff x="0" y="0"/>
            <a:chExt cx="4929500" cy="984214"/>
          </a:xfrm>
        </p:grpSpPr>
        <p:sp>
          <p:nvSpPr>
            <p:cNvPr name="TextBox 9" id="9"/>
            <p:cNvSpPr txBox="true"/>
            <p:nvPr/>
          </p:nvSpPr>
          <p:spPr>
            <a:xfrm rot="0">
              <a:off x="0" y="-57150"/>
              <a:ext cx="2839348" cy="512657"/>
            </a:xfrm>
            <a:prstGeom prst="rect">
              <a:avLst/>
            </a:prstGeom>
          </p:spPr>
          <p:txBody>
            <a:bodyPr anchor="t" rtlCol="false" tIns="0" lIns="0" bIns="0" rIns="0">
              <a:spAutoFit/>
            </a:bodyPr>
            <a:lstStyle/>
            <a:p>
              <a:pPr algn="l">
                <a:lnSpc>
                  <a:spcPts val="3220"/>
                </a:lnSpc>
                <a:spcBef>
                  <a:spcPct val="0"/>
                </a:spcBef>
              </a:pPr>
              <a:r>
                <a:rPr lang="en-US" b="true" sz="2300" spc="-92">
                  <a:solidFill>
                    <a:srgbClr val="212938"/>
                  </a:solidFill>
                  <a:latin typeface="Poppins Bold"/>
                  <a:ea typeface="Poppins Bold"/>
                  <a:cs typeface="Poppins Bold"/>
                  <a:sym typeface="Poppins Bold"/>
                </a:rPr>
                <a:t>Web Sitesi:</a:t>
              </a:r>
            </a:p>
          </p:txBody>
        </p:sp>
        <p:sp>
          <p:nvSpPr>
            <p:cNvPr name="TextBox 10" id="10"/>
            <p:cNvSpPr txBox="true"/>
            <p:nvPr/>
          </p:nvSpPr>
          <p:spPr>
            <a:xfrm rot="0">
              <a:off x="0" y="471522"/>
              <a:ext cx="4929500" cy="512693"/>
            </a:xfrm>
            <a:prstGeom prst="rect">
              <a:avLst/>
            </a:prstGeom>
          </p:spPr>
          <p:txBody>
            <a:bodyPr anchor="t" rtlCol="false" tIns="0" lIns="0" bIns="0" rIns="0">
              <a:spAutoFit/>
            </a:bodyPr>
            <a:lstStyle/>
            <a:p>
              <a:pPr algn="l">
                <a:lnSpc>
                  <a:spcPts val="3220"/>
                </a:lnSpc>
                <a:spcBef>
                  <a:spcPct val="0"/>
                </a:spcBef>
              </a:pPr>
              <a:r>
                <a:rPr lang="en-US" sz="2300" spc="-92">
                  <a:solidFill>
                    <a:srgbClr val="212938"/>
                  </a:solidFill>
                  <a:latin typeface="Poppins"/>
                  <a:ea typeface="Poppins"/>
                  <a:cs typeface="Poppins"/>
                  <a:sym typeface="Poppins"/>
                </a:rPr>
                <a:t>www.hap.global</a:t>
              </a:r>
            </a:p>
          </p:txBody>
        </p:sp>
      </p:grpSp>
      <p:grpSp>
        <p:nvGrpSpPr>
          <p:cNvPr name="Group 11" id="11"/>
          <p:cNvGrpSpPr/>
          <p:nvPr/>
        </p:nvGrpSpPr>
        <p:grpSpPr>
          <a:xfrm rot="0">
            <a:off x="3525551" y="8520139"/>
            <a:ext cx="3308359" cy="738134"/>
            <a:chOff x="0" y="0"/>
            <a:chExt cx="4411145" cy="984178"/>
          </a:xfrm>
        </p:grpSpPr>
        <p:sp>
          <p:nvSpPr>
            <p:cNvPr name="TextBox 12" id="12"/>
            <p:cNvSpPr txBox="true"/>
            <p:nvPr/>
          </p:nvSpPr>
          <p:spPr>
            <a:xfrm rot="0">
              <a:off x="0" y="-57150"/>
              <a:ext cx="3488254" cy="512657"/>
            </a:xfrm>
            <a:prstGeom prst="rect">
              <a:avLst/>
            </a:prstGeom>
          </p:spPr>
          <p:txBody>
            <a:bodyPr anchor="t" rtlCol="false" tIns="0" lIns="0" bIns="0" rIns="0">
              <a:spAutoFit/>
            </a:bodyPr>
            <a:lstStyle/>
            <a:p>
              <a:pPr algn="l">
                <a:lnSpc>
                  <a:spcPts val="3220"/>
                </a:lnSpc>
                <a:spcBef>
                  <a:spcPct val="0"/>
                </a:spcBef>
              </a:pPr>
              <a:r>
                <a:rPr lang="en-US" b="true" sz="2300" spc="-92">
                  <a:solidFill>
                    <a:srgbClr val="212938"/>
                  </a:solidFill>
                  <a:latin typeface="Poppins Bold"/>
                  <a:ea typeface="Poppins Bold"/>
                  <a:cs typeface="Poppins Bold"/>
                  <a:sym typeface="Poppins Bold"/>
                </a:rPr>
                <a:t>Telefon Numarası:</a:t>
              </a:r>
            </a:p>
          </p:txBody>
        </p:sp>
        <p:sp>
          <p:nvSpPr>
            <p:cNvPr name="TextBox 13" id="13"/>
            <p:cNvSpPr txBox="true"/>
            <p:nvPr/>
          </p:nvSpPr>
          <p:spPr>
            <a:xfrm rot="0">
              <a:off x="0" y="471522"/>
              <a:ext cx="4411145" cy="512657"/>
            </a:xfrm>
            <a:prstGeom prst="rect">
              <a:avLst/>
            </a:prstGeom>
          </p:spPr>
          <p:txBody>
            <a:bodyPr anchor="t" rtlCol="false" tIns="0" lIns="0" bIns="0" rIns="0">
              <a:spAutoFit/>
            </a:bodyPr>
            <a:lstStyle/>
            <a:p>
              <a:pPr algn="l">
                <a:lnSpc>
                  <a:spcPts val="3220"/>
                </a:lnSpc>
                <a:spcBef>
                  <a:spcPct val="0"/>
                </a:spcBef>
              </a:pPr>
              <a:r>
                <a:rPr lang="en-US" sz="2300" spc="-92">
                  <a:solidFill>
                    <a:srgbClr val="212938"/>
                  </a:solidFill>
                  <a:latin typeface="Poppins"/>
                  <a:ea typeface="Poppins"/>
                  <a:cs typeface="Poppins"/>
                  <a:sym typeface="Poppins"/>
                </a:rPr>
                <a:t>+90 (532) 656 88 72</a:t>
              </a:r>
            </a:p>
          </p:txBody>
        </p:sp>
      </p:grpSp>
      <p:grpSp>
        <p:nvGrpSpPr>
          <p:cNvPr name="Group 14" id="14"/>
          <p:cNvGrpSpPr/>
          <p:nvPr/>
        </p:nvGrpSpPr>
        <p:grpSpPr>
          <a:xfrm rot="0">
            <a:off x="6607975" y="8520139"/>
            <a:ext cx="3697125" cy="738161"/>
            <a:chOff x="0" y="0"/>
            <a:chExt cx="4929500" cy="984214"/>
          </a:xfrm>
        </p:grpSpPr>
        <p:sp>
          <p:nvSpPr>
            <p:cNvPr name="TextBox 15" id="15"/>
            <p:cNvSpPr txBox="true"/>
            <p:nvPr/>
          </p:nvSpPr>
          <p:spPr>
            <a:xfrm rot="0">
              <a:off x="0" y="-57150"/>
              <a:ext cx="2839348" cy="512657"/>
            </a:xfrm>
            <a:prstGeom prst="rect">
              <a:avLst/>
            </a:prstGeom>
          </p:spPr>
          <p:txBody>
            <a:bodyPr anchor="t" rtlCol="false" tIns="0" lIns="0" bIns="0" rIns="0">
              <a:spAutoFit/>
            </a:bodyPr>
            <a:lstStyle/>
            <a:p>
              <a:pPr algn="l">
                <a:lnSpc>
                  <a:spcPts val="3220"/>
                </a:lnSpc>
                <a:spcBef>
                  <a:spcPct val="0"/>
                </a:spcBef>
              </a:pPr>
              <a:r>
                <a:rPr lang="en-US" b="true" sz="2300" spc="-92">
                  <a:solidFill>
                    <a:srgbClr val="212938"/>
                  </a:solidFill>
                  <a:latin typeface="Poppins Bold"/>
                  <a:ea typeface="Poppins Bold"/>
                  <a:cs typeface="Poppins Bold"/>
                  <a:sym typeface="Poppins Bold"/>
                </a:rPr>
                <a:t>E-posta Adresi:</a:t>
              </a:r>
            </a:p>
          </p:txBody>
        </p:sp>
        <p:sp>
          <p:nvSpPr>
            <p:cNvPr name="TextBox 16" id="16"/>
            <p:cNvSpPr txBox="true"/>
            <p:nvPr/>
          </p:nvSpPr>
          <p:spPr>
            <a:xfrm rot="0">
              <a:off x="0" y="471522"/>
              <a:ext cx="4929500" cy="512693"/>
            </a:xfrm>
            <a:prstGeom prst="rect">
              <a:avLst/>
            </a:prstGeom>
          </p:spPr>
          <p:txBody>
            <a:bodyPr anchor="t" rtlCol="false" tIns="0" lIns="0" bIns="0" rIns="0">
              <a:spAutoFit/>
            </a:bodyPr>
            <a:lstStyle/>
            <a:p>
              <a:pPr algn="l">
                <a:lnSpc>
                  <a:spcPts val="3220"/>
                </a:lnSpc>
                <a:spcBef>
                  <a:spcPct val="0"/>
                </a:spcBef>
              </a:pPr>
              <a:r>
                <a:rPr lang="en-US" sz="2300" spc="-92">
                  <a:solidFill>
                    <a:srgbClr val="212938"/>
                  </a:solidFill>
                  <a:latin typeface="Poppins"/>
                  <a:ea typeface="Poppins"/>
                  <a:cs typeface="Poppins"/>
                  <a:sym typeface="Poppins"/>
                </a:rPr>
                <a:t>info@hap.global</a:t>
              </a:r>
            </a:p>
          </p:txBody>
        </p:sp>
      </p:grpSp>
      <p:sp>
        <p:nvSpPr>
          <p:cNvPr name="TextBox 17" id="17"/>
          <p:cNvSpPr txBox="true"/>
          <p:nvPr/>
        </p:nvSpPr>
        <p:spPr>
          <a:xfrm rot="0">
            <a:off x="1028700" y="2885654"/>
            <a:ext cx="8280790" cy="4502986"/>
          </a:xfrm>
          <a:prstGeom prst="rect">
            <a:avLst/>
          </a:prstGeom>
        </p:spPr>
        <p:txBody>
          <a:bodyPr anchor="t" rtlCol="false" tIns="0" lIns="0" bIns="0" rIns="0">
            <a:spAutoFit/>
          </a:bodyPr>
          <a:lstStyle/>
          <a:p>
            <a:pPr algn="l">
              <a:lnSpc>
                <a:spcPts val="11321"/>
              </a:lnSpc>
            </a:pPr>
            <a:r>
              <a:rPr lang="en-US" sz="12044" spc="-481" b="true">
                <a:solidFill>
                  <a:srgbClr val="212938"/>
                </a:solidFill>
                <a:latin typeface="Poppins Semi-Bold"/>
                <a:ea typeface="Poppins Semi-Bold"/>
                <a:cs typeface="Poppins Semi-Bold"/>
                <a:sym typeface="Poppins Semi-Bold"/>
              </a:rPr>
              <a:t>Dikkatiniz için teşekkürler</a:t>
            </a:r>
          </a:p>
        </p:txBody>
      </p:sp>
      <p:sp>
        <p:nvSpPr>
          <p:cNvPr name="Freeform 18" id="18"/>
          <p:cNvSpPr/>
          <p:nvPr/>
        </p:nvSpPr>
        <p:spPr>
          <a:xfrm flipH="false" flipV="false" rot="0">
            <a:off x="1028700" y="732740"/>
            <a:ext cx="840440" cy="840440"/>
          </a:xfrm>
          <a:custGeom>
            <a:avLst/>
            <a:gdLst/>
            <a:ahLst/>
            <a:cxnLst/>
            <a:rect r="r" b="b" t="t" l="l"/>
            <a:pathLst>
              <a:path h="840440" w="840440">
                <a:moveTo>
                  <a:pt x="0" y="0"/>
                </a:moveTo>
                <a:lnTo>
                  <a:pt x="840440" y="0"/>
                </a:lnTo>
                <a:lnTo>
                  <a:pt x="840440" y="840440"/>
                </a:lnTo>
                <a:lnTo>
                  <a:pt x="0" y="840440"/>
                </a:lnTo>
                <a:lnTo>
                  <a:pt x="0" y="0"/>
                </a:lnTo>
                <a:close/>
              </a:path>
            </a:pathLst>
          </a:custGeom>
          <a:blipFill>
            <a:blip r:embed="rId2"/>
            <a:stretch>
              <a:fillRect l="0" t="0" r="0" b="0"/>
            </a:stretch>
          </a:blipFill>
        </p:spPr>
      </p:sp>
      <p:grpSp>
        <p:nvGrpSpPr>
          <p:cNvPr name="Group 19" id="19"/>
          <p:cNvGrpSpPr>
            <a:grpSpLocks noChangeAspect="true"/>
          </p:cNvGrpSpPr>
          <p:nvPr/>
        </p:nvGrpSpPr>
        <p:grpSpPr>
          <a:xfrm rot="0">
            <a:off x="15946742" y="-505048"/>
            <a:ext cx="2680079" cy="5302997"/>
            <a:chOff x="0" y="0"/>
            <a:chExt cx="2620010" cy="5184140"/>
          </a:xfrm>
        </p:grpSpPr>
        <p:sp>
          <p:nvSpPr>
            <p:cNvPr name="Freeform 20" id="20"/>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21" id="21"/>
            <p:cNvSpPr/>
            <p:nvPr/>
          </p:nvSpPr>
          <p:spPr>
            <a:xfrm flipH="false" flipV="false" rot="0">
              <a:off x="185420" y="156210"/>
              <a:ext cx="2251710" cy="4876800"/>
            </a:xfrm>
            <a:custGeom>
              <a:avLst/>
              <a:gdLst/>
              <a:ahLst/>
              <a:cxnLst/>
              <a:rect r="r" b="b" t="t" l="l"/>
              <a:pathLst>
                <a:path h="4876800" w="225171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3"/>
              <a:stretch>
                <a:fillRect l="0" t="-20286" r="0" b="0"/>
              </a:stretch>
            </a:blipFill>
          </p:spPr>
        </p:sp>
        <p:sp>
          <p:nvSpPr>
            <p:cNvPr name="Freeform 22" id="22"/>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sp>
        <p:sp>
          <p:nvSpPr>
            <p:cNvPr name="Freeform 23" id="23"/>
            <p:cNvSpPr/>
            <p:nvPr/>
          </p:nvSpPr>
          <p:spPr>
            <a:xfrm flipH="false" flipV="false" rot="0">
              <a:off x="1578312" y="187909"/>
              <a:ext cx="66636" cy="63602"/>
            </a:xfrm>
            <a:custGeom>
              <a:avLst/>
              <a:gdLst/>
              <a:ahLst/>
              <a:cxnLst/>
              <a:rect r="r" b="b" t="t" l="l"/>
              <a:pathLst>
                <a:path h="63602" w="66636">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606060"/>
            </a:solidFill>
          </p:spPr>
        </p:sp>
        <p:sp>
          <p:nvSpPr>
            <p:cNvPr name="Freeform 24" id="24"/>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sp>
        <p:sp>
          <p:nvSpPr>
            <p:cNvPr name="Freeform 25" id="25"/>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sp>
        <p:sp>
          <p:nvSpPr>
            <p:cNvPr name="Freeform 26" id="26"/>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sp>
        <p:sp>
          <p:nvSpPr>
            <p:cNvPr name="Freeform 27" id="27"/>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sp>
        <p:sp>
          <p:nvSpPr>
            <p:cNvPr name="Freeform 28" id="28"/>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5F7F8"/>
            </a:solidFill>
          </p:spPr>
        </p:sp>
      </p:grpSp>
      <p:grpSp>
        <p:nvGrpSpPr>
          <p:cNvPr name="Group 29" id="29"/>
          <p:cNvGrpSpPr>
            <a:grpSpLocks noChangeAspect="true"/>
          </p:cNvGrpSpPr>
          <p:nvPr/>
        </p:nvGrpSpPr>
        <p:grpSpPr>
          <a:xfrm rot="0">
            <a:off x="15946742" y="5168260"/>
            <a:ext cx="2680079" cy="5302997"/>
            <a:chOff x="0" y="0"/>
            <a:chExt cx="2620010" cy="5184140"/>
          </a:xfrm>
        </p:grpSpPr>
        <p:sp>
          <p:nvSpPr>
            <p:cNvPr name="Freeform 30" id="30"/>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31" id="31"/>
            <p:cNvSpPr/>
            <p:nvPr/>
          </p:nvSpPr>
          <p:spPr>
            <a:xfrm flipH="false" flipV="false" rot="0">
              <a:off x="185420" y="156210"/>
              <a:ext cx="2251710" cy="4876800"/>
            </a:xfrm>
            <a:custGeom>
              <a:avLst/>
              <a:gdLst/>
              <a:ahLst/>
              <a:cxnLst/>
              <a:rect r="r" b="b" t="t" l="l"/>
              <a:pathLst>
                <a:path h="4876800" w="225171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4"/>
              <a:stretch>
                <a:fillRect l="-38" t="0" r="-38" b="0"/>
              </a:stretch>
            </a:blipFill>
          </p:spPr>
        </p:sp>
        <p:sp>
          <p:nvSpPr>
            <p:cNvPr name="Freeform 32" id="32"/>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sp>
        <p:sp>
          <p:nvSpPr>
            <p:cNvPr name="Freeform 33" id="33"/>
            <p:cNvSpPr/>
            <p:nvPr/>
          </p:nvSpPr>
          <p:spPr>
            <a:xfrm flipH="false" flipV="false" rot="0">
              <a:off x="1578312" y="187909"/>
              <a:ext cx="66636" cy="63602"/>
            </a:xfrm>
            <a:custGeom>
              <a:avLst/>
              <a:gdLst/>
              <a:ahLst/>
              <a:cxnLst/>
              <a:rect r="r" b="b" t="t" l="l"/>
              <a:pathLst>
                <a:path h="63602" w="66636">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606060"/>
            </a:solidFill>
          </p:spPr>
        </p:sp>
        <p:sp>
          <p:nvSpPr>
            <p:cNvPr name="Freeform 34" id="34"/>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sp>
        <p:sp>
          <p:nvSpPr>
            <p:cNvPr name="Freeform 35" id="35"/>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sp>
        <p:sp>
          <p:nvSpPr>
            <p:cNvPr name="Freeform 36" id="36"/>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sp>
        <p:sp>
          <p:nvSpPr>
            <p:cNvPr name="Freeform 37" id="37"/>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sp>
        <p:sp>
          <p:nvSpPr>
            <p:cNvPr name="Freeform 38" id="38"/>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5F7F8"/>
            </a:solidFill>
          </p:spPr>
        </p:sp>
      </p:grpSp>
      <p:grpSp>
        <p:nvGrpSpPr>
          <p:cNvPr name="Group 39" id="39"/>
          <p:cNvGrpSpPr>
            <a:grpSpLocks noChangeAspect="true"/>
          </p:cNvGrpSpPr>
          <p:nvPr/>
        </p:nvGrpSpPr>
        <p:grpSpPr>
          <a:xfrm rot="0">
            <a:off x="12459712" y="-4658658"/>
            <a:ext cx="3307982" cy="6545411"/>
            <a:chOff x="0" y="0"/>
            <a:chExt cx="2620010" cy="5184140"/>
          </a:xfrm>
        </p:grpSpPr>
        <p:sp>
          <p:nvSpPr>
            <p:cNvPr name="Freeform 40" id="40"/>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41" id="41"/>
            <p:cNvSpPr/>
            <p:nvPr/>
          </p:nvSpPr>
          <p:spPr>
            <a:xfrm flipH="false" flipV="false" rot="0">
              <a:off x="185420" y="156210"/>
              <a:ext cx="2251710" cy="4876800"/>
            </a:xfrm>
            <a:custGeom>
              <a:avLst/>
              <a:gdLst/>
              <a:ahLst/>
              <a:cxnLst/>
              <a:rect r="r" b="b" t="t" l="l"/>
              <a:pathLst>
                <a:path h="4876800" w="225171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5"/>
              <a:stretch>
                <a:fillRect l="0" t="-5210" r="0" b="-3252"/>
              </a:stretch>
            </a:blipFill>
          </p:spPr>
        </p:sp>
        <p:sp>
          <p:nvSpPr>
            <p:cNvPr name="Freeform 42" id="42"/>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sp>
        <p:sp>
          <p:nvSpPr>
            <p:cNvPr name="Freeform 43" id="43"/>
            <p:cNvSpPr/>
            <p:nvPr/>
          </p:nvSpPr>
          <p:spPr>
            <a:xfrm flipH="false" flipV="false" rot="0">
              <a:off x="1578312" y="187909"/>
              <a:ext cx="66636" cy="63602"/>
            </a:xfrm>
            <a:custGeom>
              <a:avLst/>
              <a:gdLst/>
              <a:ahLst/>
              <a:cxnLst/>
              <a:rect r="r" b="b" t="t" l="l"/>
              <a:pathLst>
                <a:path h="63602" w="66636">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606060"/>
            </a:solidFill>
          </p:spPr>
        </p:sp>
        <p:sp>
          <p:nvSpPr>
            <p:cNvPr name="Freeform 44" id="44"/>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sp>
        <p:sp>
          <p:nvSpPr>
            <p:cNvPr name="Freeform 45" id="45"/>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sp>
        <p:sp>
          <p:nvSpPr>
            <p:cNvPr name="Freeform 46" id="46"/>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sp>
        <p:sp>
          <p:nvSpPr>
            <p:cNvPr name="Freeform 47" id="47"/>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sp>
        <p:sp>
          <p:nvSpPr>
            <p:cNvPr name="Freeform 48" id="48"/>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5F7F8"/>
            </a:solidFill>
          </p:spPr>
        </p:sp>
      </p:grpSp>
      <p:grpSp>
        <p:nvGrpSpPr>
          <p:cNvPr name="Group 49" id="49"/>
          <p:cNvGrpSpPr>
            <a:grpSpLocks noChangeAspect="true"/>
          </p:cNvGrpSpPr>
          <p:nvPr/>
        </p:nvGrpSpPr>
        <p:grpSpPr>
          <a:xfrm rot="0">
            <a:off x="12459712" y="2343822"/>
            <a:ext cx="3307982" cy="6545411"/>
            <a:chOff x="0" y="0"/>
            <a:chExt cx="2620010" cy="5184140"/>
          </a:xfrm>
        </p:grpSpPr>
        <p:sp>
          <p:nvSpPr>
            <p:cNvPr name="Freeform 50" id="50"/>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51" id="51"/>
            <p:cNvSpPr/>
            <p:nvPr/>
          </p:nvSpPr>
          <p:spPr>
            <a:xfrm flipH="false" flipV="false" rot="0">
              <a:off x="185420" y="156210"/>
              <a:ext cx="2251710" cy="4876800"/>
            </a:xfrm>
            <a:custGeom>
              <a:avLst/>
              <a:gdLst/>
              <a:ahLst/>
              <a:cxnLst/>
              <a:rect r="r" b="b" t="t" l="l"/>
              <a:pathLst>
                <a:path h="4876800" w="225171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6"/>
              <a:stretch>
                <a:fillRect l="-38" t="0" r="-38" b="0"/>
              </a:stretch>
            </a:blipFill>
          </p:spPr>
        </p:sp>
        <p:sp>
          <p:nvSpPr>
            <p:cNvPr name="Freeform 52" id="52"/>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sp>
        <p:sp>
          <p:nvSpPr>
            <p:cNvPr name="Freeform 53" id="53"/>
            <p:cNvSpPr/>
            <p:nvPr/>
          </p:nvSpPr>
          <p:spPr>
            <a:xfrm flipH="false" flipV="false" rot="0">
              <a:off x="1578312" y="187909"/>
              <a:ext cx="66636" cy="63602"/>
            </a:xfrm>
            <a:custGeom>
              <a:avLst/>
              <a:gdLst/>
              <a:ahLst/>
              <a:cxnLst/>
              <a:rect r="r" b="b" t="t" l="l"/>
              <a:pathLst>
                <a:path h="63602" w="66636">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606060"/>
            </a:solidFill>
          </p:spPr>
        </p:sp>
        <p:sp>
          <p:nvSpPr>
            <p:cNvPr name="Freeform 54" id="54"/>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sp>
        <p:sp>
          <p:nvSpPr>
            <p:cNvPr name="Freeform 55" id="55"/>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sp>
        <p:sp>
          <p:nvSpPr>
            <p:cNvPr name="Freeform 56" id="56"/>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sp>
        <p:sp>
          <p:nvSpPr>
            <p:cNvPr name="Freeform 57" id="57"/>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sp>
        <p:sp>
          <p:nvSpPr>
            <p:cNvPr name="Freeform 58" id="58"/>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5F7F8"/>
            </a:solidFill>
          </p:spPr>
        </p:sp>
      </p:grpSp>
      <p:grpSp>
        <p:nvGrpSpPr>
          <p:cNvPr name="Group 59" id="59"/>
          <p:cNvGrpSpPr>
            <a:grpSpLocks noChangeAspect="true"/>
          </p:cNvGrpSpPr>
          <p:nvPr/>
        </p:nvGrpSpPr>
        <p:grpSpPr>
          <a:xfrm rot="0">
            <a:off x="9600586" y="-458443"/>
            <a:ext cx="2680079" cy="5302997"/>
            <a:chOff x="0" y="0"/>
            <a:chExt cx="2620010" cy="5184140"/>
          </a:xfrm>
        </p:grpSpPr>
        <p:sp>
          <p:nvSpPr>
            <p:cNvPr name="Freeform 60" id="60"/>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61" id="61"/>
            <p:cNvSpPr/>
            <p:nvPr/>
          </p:nvSpPr>
          <p:spPr>
            <a:xfrm flipH="false" flipV="false" rot="0">
              <a:off x="185420" y="156210"/>
              <a:ext cx="2251710" cy="4876800"/>
            </a:xfrm>
            <a:custGeom>
              <a:avLst/>
              <a:gdLst/>
              <a:ahLst/>
              <a:cxnLst/>
              <a:rect r="r" b="b" t="t" l="l"/>
              <a:pathLst>
                <a:path h="4876800" w="225171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7"/>
              <a:stretch>
                <a:fillRect l="-38" t="0" r="-38" b="0"/>
              </a:stretch>
            </a:blipFill>
          </p:spPr>
        </p:sp>
        <p:sp>
          <p:nvSpPr>
            <p:cNvPr name="Freeform 62" id="62"/>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sp>
        <p:sp>
          <p:nvSpPr>
            <p:cNvPr name="Freeform 63" id="63"/>
            <p:cNvSpPr/>
            <p:nvPr/>
          </p:nvSpPr>
          <p:spPr>
            <a:xfrm flipH="false" flipV="false" rot="0">
              <a:off x="1578312" y="187909"/>
              <a:ext cx="66636" cy="63602"/>
            </a:xfrm>
            <a:custGeom>
              <a:avLst/>
              <a:gdLst/>
              <a:ahLst/>
              <a:cxnLst/>
              <a:rect r="r" b="b" t="t" l="l"/>
              <a:pathLst>
                <a:path h="63602" w="66636">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606060"/>
            </a:solidFill>
          </p:spPr>
        </p:sp>
        <p:sp>
          <p:nvSpPr>
            <p:cNvPr name="Freeform 64" id="64"/>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sp>
        <p:sp>
          <p:nvSpPr>
            <p:cNvPr name="Freeform 65" id="65"/>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sp>
        <p:sp>
          <p:nvSpPr>
            <p:cNvPr name="Freeform 66" id="66"/>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sp>
        <p:sp>
          <p:nvSpPr>
            <p:cNvPr name="Freeform 67" id="67"/>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sp>
        <p:sp>
          <p:nvSpPr>
            <p:cNvPr name="Freeform 68" id="68"/>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5F7F8"/>
            </a:solidFill>
          </p:spPr>
        </p:sp>
      </p:grpSp>
      <p:grpSp>
        <p:nvGrpSpPr>
          <p:cNvPr name="Group 69" id="69"/>
          <p:cNvGrpSpPr>
            <a:grpSpLocks noChangeAspect="true"/>
          </p:cNvGrpSpPr>
          <p:nvPr/>
        </p:nvGrpSpPr>
        <p:grpSpPr>
          <a:xfrm rot="0">
            <a:off x="9600586" y="5214865"/>
            <a:ext cx="2680079" cy="5302997"/>
            <a:chOff x="0" y="0"/>
            <a:chExt cx="2620010" cy="5184140"/>
          </a:xfrm>
        </p:grpSpPr>
        <p:sp>
          <p:nvSpPr>
            <p:cNvPr name="Freeform 70" id="70"/>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71" id="71"/>
            <p:cNvSpPr/>
            <p:nvPr/>
          </p:nvSpPr>
          <p:spPr>
            <a:xfrm flipH="false" flipV="false" rot="0">
              <a:off x="185420" y="156210"/>
              <a:ext cx="2251710" cy="4876800"/>
            </a:xfrm>
            <a:custGeom>
              <a:avLst/>
              <a:gdLst/>
              <a:ahLst/>
              <a:cxnLst/>
              <a:rect r="r" b="b" t="t" l="l"/>
              <a:pathLst>
                <a:path h="4876800" w="225171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8"/>
              <a:stretch>
                <a:fillRect l="0" t="0" r="0" b="-32881"/>
              </a:stretch>
            </a:blipFill>
          </p:spPr>
        </p:sp>
        <p:sp>
          <p:nvSpPr>
            <p:cNvPr name="Freeform 72" id="72"/>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sp>
        <p:sp>
          <p:nvSpPr>
            <p:cNvPr name="Freeform 73" id="73"/>
            <p:cNvSpPr/>
            <p:nvPr/>
          </p:nvSpPr>
          <p:spPr>
            <a:xfrm flipH="false" flipV="false" rot="0">
              <a:off x="1578312" y="187909"/>
              <a:ext cx="66636" cy="63602"/>
            </a:xfrm>
            <a:custGeom>
              <a:avLst/>
              <a:gdLst/>
              <a:ahLst/>
              <a:cxnLst/>
              <a:rect r="r" b="b" t="t" l="l"/>
              <a:pathLst>
                <a:path h="63602" w="66636">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606060"/>
            </a:solidFill>
          </p:spPr>
        </p:sp>
        <p:sp>
          <p:nvSpPr>
            <p:cNvPr name="Freeform 74" id="74"/>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sp>
        <p:sp>
          <p:nvSpPr>
            <p:cNvPr name="Freeform 75" id="75"/>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sp>
        <p:sp>
          <p:nvSpPr>
            <p:cNvPr name="Freeform 76" id="76"/>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sp>
        <p:sp>
          <p:nvSpPr>
            <p:cNvPr name="Freeform 77" id="77"/>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sp>
        <p:sp>
          <p:nvSpPr>
            <p:cNvPr name="Freeform 78" id="78"/>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5F7F8"/>
            </a:solidFill>
          </p:spPr>
        </p:sp>
      </p:grpSp>
      <p:grpSp>
        <p:nvGrpSpPr>
          <p:cNvPr name="Group 79" id="79"/>
          <p:cNvGrpSpPr>
            <a:grpSpLocks noChangeAspect="true"/>
          </p:cNvGrpSpPr>
          <p:nvPr/>
        </p:nvGrpSpPr>
        <p:grpSpPr>
          <a:xfrm rot="0">
            <a:off x="12459712" y="9258300"/>
            <a:ext cx="3307982" cy="6545411"/>
            <a:chOff x="0" y="0"/>
            <a:chExt cx="2620010" cy="5184140"/>
          </a:xfrm>
        </p:grpSpPr>
        <p:sp>
          <p:nvSpPr>
            <p:cNvPr name="Freeform 80" id="80"/>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81" id="81"/>
            <p:cNvSpPr/>
            <p:nvPr/>
          </p:nvSpPr>
          <p:spPr>
            <a:xfrm flipH="false" flipV="false" rot="0">
              <a:off x="185420" y="156210"/>
              <a:ext cx="2251710" cy="4876800"/>
            </a:xfrm>
            <a:custGeom>
              <a:avLst/>
              <a:gdLst/>
              <a:ahLst/>
              <a:cxnLst/>
              <a:rect r="r" b="b" t="t" l="l"/>
              <a:pathLst>
                <a:path h="4876800" w="225171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5"/>
              <a:stretch>
                <a:fillRect l="0" t="-5210" r="0" b="-3252"/>
              </a:stretch>
            </a:blipFill>
          </p:spPr>
        </p:sp>
        <p:sp>
          <p:nvSpPr>
            <p:cNvPr name="Freeform 82" id="82"/>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sp>
        <p:sp>
          <p:nvSpPr>
            <p:cNvPr name="Freeform 83" id="83"/>
            <p:cNvSpPr/>
            <p:nvPr/>
          </p:nvSpPr>
          <p:spPr>
            <a:xfrm flipH="false" flipV="false" rot="0">
              <a:off x="1578312" y="187909"/>
              <a:ext cx="66636" cy="63602"/>
            </a:xfrm>
            <a:custGeom>
              <a:avLst/>
              <a:gdLst/>
              <a:ahLst/>
              <a:cxnLst/>
              <a:rect r="r" b="b" t="t" l="l"/>
              <a:pathLst>
                <a:path h="63602" w="66636">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606060"/>
            </a:solidFill>
          </p:spPr>
        </p:sp>
        <p:sp>
          <p:nvSpPr>
            <p:cNvPr name="Freeform 84" id="84"/>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sp>
        <p:sp>
          <p:nvSpPr>
            <p:cNvPr name="Freeform 85" id="85"/>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sp>
        <p:sp>
          <p:nvSpPr>
            <p:cNvPr name="Freeform 86" id="86"/>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sp>
        <p:sp>
          <p:nvSpPr>
            <p:cNvPr name="Freeform 87" id="87"/>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sp>
        <p:sp>
          <p:nvSpPr>
            <p:cNvPr name="Freeform 88" id="88"/>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5F7F8"/>
            </a:solid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DAGSaGq4qrA</dc:identifier>
  <dcterms:modified xsi:type="dcterms:W3CDTF">2011-08-01T06:04:30Z</dcterms:modified>
  <cp:revision>1</cp:revision>
  <dc:title>TÜRKÇE HAP Pitch Deck</dc:title>
</cp:coreProperties>
</file>